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381" r:id="rId2"/>
    <p:sldId id="339" r:id="rId3"/>
    <p:sldId id="257" r:id="rId4"/>
    <p:sldId id="256" r:id="rId5"/>
    <p:sldId id="258" r:id="rId6"/>
    <p:sldId id="340" r:id="rId7"/>
    <p:sldId id="350" r:id="rId8"/>
    <p:sldId id="259" r:id="rId9"/>
    <p:sldId id="390" r:id="rId10"/>
    <p:sldId id="346" r:id="rId11"/>
    <p:sldId id="345" r:id="rId12"/>
    <p:sldId id="380" r:id="rId13"/>
    <p:sldId id="382" r:id="rId14"/>
    <p:sldId id="299" r:id="rId15"/>
    <p:sldId id="260" r:id="rId16"/>
    <p:sldId id="352" r:id="rId17"/>
    <p:sldId id="341" r:id="rId18"/>
    <p:sldId id="358" r:id="rId19"/>
    <p:sldId id="362" r:id="rId20"/>
    <p:sldId id="359" r:id="rId21"/>
    <p:sldId id="353" r:id="rId22"/>
    <p:sldId id="394" r:id="rId23"/>
    <p:sldId id="357" r:id="rId24"/>
    <p:sldId id="360" r:id="rId25"/>
    <p:sldId id="392" r:id="rId26"/>
    <p:sldId id="349" r:id="rId27"/>
    <p:sldId id="347" r:id="rId28"/>
    <p:sldId id="344" r:id="rId29"/>
    <p:sldId id="261" r:id="rId30"/>
    <p:sldId id="388" r:id="rId31"/>
    <p:sldId id="351" r:id="rId32"/>
    <p:sldId id="386" r:id="rId33"/>
    <p:sldId id="385" r:id="rId34"/>
    <p:sldId id="384" r:id="rId35"/>
    <p:sldId id="354" r:id="rId36"/>
    <p:sldId id="393" r:id="rId37"/>
    <p:sldId id="383" r:id="rId38"/>
    <p:sldId id="387" r:id="rId39"/>
    <p:sldId id="355" r:id="rId4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 initials="D" lastIdx="1" clrIdx="0">
    <p:extLst>
      <p:ext uri="{19B8F6BF-5375-455C-9EA6-DF929625EA0E}">
        <p15:presenceInfo xmlns:p15="http://schemas.microsoft.com/office/powerpoint/2012/main" userId="D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4B62E"/>
    <a:srgbClr val="98CB55"/>
    <a:srgbClr val="C2E09A"/>
    <a:srgbClr val="CB50A3"/>
    <a:srgbClr val="0AD2E5"/>
    <a:srgbClr val="DD8DC3"/>
    <a:srgbClr val="5B9BD5"/>
    <a:srgbClr val="EEEEEE"/>
    <a:srgbClr val="C4C4C4"/>
    <a:srgbClr val="C1E0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1" autoAdjust="0"/>
    <p:restoredTop sz="94414" autoAdjust="0"/>
  </p:normalViewPr>
  <p:slideViewPr>
    <p:cSldViewPr snapToGrid="0">
      <p:cViewPr varScale="1">
        <p:scale>
          <a:sx n="74" d="100"/>
          <a:sy n="74" d="100"/>
        </p:scale>
        <p:origin x="49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lgn="ctr" defTabSz="914400" rtl="0">
              <a:defRPr lang="zh-CN" altLang="en-US" sz="1862" b="0" i="0" u="none" strike="noStrike" kern="1200" spc="0" baseline="0" dirty="0" smtClean="0">
                <a:solidFill>
                  <a:prstClr val="black">
                    <a:lumMod val="65000"/>
                    <a:lumOff val="35000"/>
                  </a:prstClr>
                </a:solidFill>
                <a:latin typeface="+mn-lt"/>
                <a:ea typeface="+mn-ea"/>
                <a:cs typeface="+mn-cs"/>
              </a:defRPr>
            </a:pPr>
            <a:r>
              <a:rPr lang="zh-CN" altLang="en-US" sz="1862" b="0" i="0" u="none" strike="noStrike" kern="1200" spc="0" baseline="0" dirty="0">
                <a:solidFill>
                  <a:prstClr val="black">
                    <a:lumMod val="65000"/>
                    <a:lumOff val="35000"/>
                  </a:prstClr>
                </a:solidFill>
                <a:latin typeface="+mn-lt"/>
                <a:ea typeface="+mn-ea"/>
                <a:cs typeface="+mn-cs"/>
              </a:rPr>
              <a:t>下载量(单位:万)</a:t>
            </a:r>
          </a:p>
        </c:rich>
      </c:tx>
      <c:layout>
        <c:manualLayout>
          <c:xMode val="edge"/>
          <c:yMode val="edge"/>
          <c:x val="0.29598759139482567"/>
          <c:y val="1.3779524791192996E-3"/>
        </c:manualLayout>
      </c:layout>
      <c:overlay val="0"/>
      <c:spPr>
        <a:noFill/>
        <a:ln>
          <a:noFill/>
        </a:ln>
        <a:effectLst/>
      </c:spPr>
      <c:txPr>
        <a:bodyPr rot="0" spcFirstLastPara="0" vertOverflow="ellipsis" vert="horz" wrap="square" anchor="ctr" anchorCtr="1"/>
        <a:lstStyle/>
        <a:p>
          <a:pPr algn="ctr" defTabSz="914400" rtl="0">
            <a:defRPr lang="zh-CN" altLang="en-US" sz="1862" b="0" i="0" u="none" strike="noStrike" kern="1200" spc="0" baseline="0" dirty="0" smtClean="0">
              <a:solidFill>
                <a:prstClr val="black">
                  <a:lumMod val="65000"/>
                  <a:lumOff val="35000"/>
                </a:prstClr>
              </a:solidFill>
              <a:latin typeface="+mn-lt"/>
              <a:ea typeface="+mn-ea"/>
              <a:cs typeface="+mn-cs"/>
            </a:defRPr>
          </a:pPr>
          <a:endParaRPr lang="zh-CN"/>
        </a:p>
      </c:txPr>
    </c:title>
    <c:autoTitleDeleted val="0"/>
    <c:plotArea>
      <c:layout>
        <c:manualLayout>
          <c:layoutTarget val="inner"/>
          <c:xMode val="edge"/>
          <c:yMode val="edge"/>
          <c:x val="9.5728822358743623E-2"/>
          <c:y val="0.10007230483672501"/>
          <c:w val="0.84805555074846417"/>
          <c:h val="0.6801060211711828"/>
        </c:manualLayout>
      </c:layout>
      <c:barChart>
        <c:barDir val="col"/>
        <c:grouping val="clustered"/>
        <c:varyColors val="0"/>
        <c:ser>
          <c:idx val="0"/>
          <c:order val="0"/>
          <c:tx>
            <c:strRef>
              <c:f>Sheet1!$B$1</c:f>
              <c:strCache>
                <c:ptCount val="1"/>
                <c:pt idx="0">
                  <c:v>新氧</c:v>
                </c:pt>
              </c:strCache>
            </c:strRef>
          </c:tx>
          <c:spPr>
            <a:solidFill>
              <a:schemeClr val="accent1"/>
            </a:solidFill>
            <a:ln>
              <a:noFill/>
            </a:ln>
            <a:effectLst/>
          </c:spPr>
          <c:invertIfNegative val="0"/>
          <c:cat>
            <c:strRef>
              <c:f>Sheet1!$A$2:$A$5</c:f>
              <c:strCache>
                <c:ptCount val="4"/>
                <c:pt idx="0">
                  <c:v>应用宝</c:v>
                </c:pt>
                <c:pt idx="1">
                  <c:v>百度</c:v>
                </c:pt>
                <c:pt idx="2">
                  <c:v>360应用</c:v>
                </c:pt>
                <c:pt idx="3">
                  <c:v>华为</c:v>
                </c:pt>
              </c:strCache>
            </c:strRef>
          </c:cat>
          <c:val>
            <c:numRef>
              <c:f>Sheet1!$B$2:$B$5</c:f>
              <c:numCache>
                <c:formatCode>General</c:formatCode>
                <c:ptCount val="4"/>
                <c:pt idx="0">
                  <c:v>341</c:v>
                </c:pt>
                <c:pt idx="1">
                  <c:v>1624</c:v>
                </c:pt>
                <c:pt idx="2">
                  <c:v>568</c:v>
                </c:pt>
                <c:pt idx="3">
                  <c:v>95</c:v>
                </c:pt>
              </c:numCache>
            </c:numRef>
          </c:val>
          <c:extLst xmlns:c16r2="http://schemas.microsoft.com/office/drawing/2015/06/chart">
            <c:ext xmlns:c16="http://schemas.microsoft.com/office/drawing/2014/chart" uri="{C3380CC4-5D6E-409C-BE32-E72D297353CC}">
              <c16:uniqueId val="{00000000-6253-437E-8ED7-29DE72DD2975}"/>
            </c:ext>
          </c:extLst>
        </c:ser>
        <c:ser>
          <c:idx val="1"/>
          <c:order val="1"/>
          <c:tx>
            <c:strRef>
              <c:f>Sheet1!$C$1</c:f>
              <c:strCache>
                <c:ptCount val="1"/>
                <c:pt idx="0">
                  <c:v>更美</c:v>
                </c:pt>
              </c:strCache>
            </c:strRef>
          </c:tx>
          <c:spPr>
            <a:solidFill>
              <a:schemeClr val="accent2"/>
            </a:solidFill>
            <a:ln>
              <a:noFill/>
            </a:ln>
            <a:effectLst/>
          </c:spPr>
          <c:invertIfNegative val="0"/>
          <c:cat>
            <c:strRef>
              <c:f>Sheet1!$A$2:$A$5</c:f>
              <c:strCache>
                <c:ptCount val="4"/>
                <c:pt idx="0">
                  <c:v>应用宝</c:v>
                </c:pt>
                <c:pt idx="1">
                  <c:v>百度</c:v>
                </c:pt>
                <c:pt idx="2">
                  <c:v>360应用</c:v>
                </c:pt>
                <c:pt idx="3">
                  <c:v>华为</c:v>
                </c:pt>
              </c:strCache>
            </c:strRef>
          </c:cat>
          <c:val>
            <c:numRef>
              <c:f>Sheet1!$C$2:$C$5</c:f>
              <c:numCache>
                <c:formatCode>General</c:formatCode>
                <c:ptCount val="4"/>
                <c:pt idx="0">
                  <c:v>246</c:v>
                </c:pt>
                <c:pt idx="1">
                  <c:v>1718</c:v>
                </c:pt>
                <c:pt idx="2">
                  <c:v>341</c:v>
                </c:pt>
                <c:pt idx="3">
                  <c:v>125</c:v>
                </c:pt>
              </c:numCache>
            </c:numRef>
          </c:val>
          <c:extLst xmlns:c16r2="http://schemas.microsoft.com/office/drawing/2015/06/chart">
            <c:ext xmlns:c16="http://schemas.microsoft.com/office/drawing/2014/chart" uri="{C3380CC4-5D6E-409C-BE32-E72D297353CC}">
              <c16:uniqueId val="{00000001-6253-437E-8ED7-29DE72DD2975}"/>
            </c:ext>
          </c:extLst>
        </c:ser>
        <c:ser>
          <c:idx val="2"/>
          <c:order val="2"/>
          <c:tx>
            <c:strRef>
              <c:f>Sheet1!$D$1</c:f>
              <c:strCache>
                <c:ptCount val="1"/>
                <c:pt idx="0">
                  <c:v>悦美</c:v>
                </c:pt>
              </c:strCache>
            </c:strRef>
          </c:tx>
          <c:spPr>
            <a:solidFill>
              <a:schemeClr val="accent3"/>
            </a:solidFill>
            <a:ln>
              <a:noFill/>
            </a:ln>
            <a:effectLst/>
          </c:spPr>
          <c:invertIfNegative val="0"/>
          <c:cat>
            <c:strRef>
              <c:f>Sheet1!$A$2:$A$5</c:f>
              <c:strCache>
                <c:ptCount val="4"/>
                <c:pt idx="0">
                  <c:v>应用宝</c:v>
                </c:pt>
                <c:pt idx="1">
                  <c:v>百度</c:v>
                </c:pt>
                <c:pt idx="2">
                  <c:v>360应用</c:v>
                </c:pt>
                <c:pt idx="3">
                  <c:v>华为</c:v>
                </c:pt>
              </c:strCache>
            </c:strRef>
          </c:cat>
          <c:val>
            <c:numRef>
              <c:f>Sheet1!$D$2:$D$5</c:f>
              <c:numCache>
                <c:formatCode>General</c:formatCode>
                <c:ptCount val="4"/>
                <c:pt idx="0">
                  <c:v>233</c:v>
                </c:pt>
                <c:pt idx="1">
                  <c:v>440</c:v>
                </c:pt>
                <c:pt idx="2">
                  <c:v>98</c:v>
                </c:pt>
                <c:pt idx="3">
                  <c:v>101</c:v>
                </c:pt>
              </c:numCache>
            </c:numRef>
          </c:val>
          <c:extLst xmlns:c16r2="http://schemas.microsoft.com/office/drawing/2015/06/chart">
            <c:ext xmlns:c16="http://schemas.microsoft.com/office/drawing/2014/chart" uri="{C3380CC4-5D6E-409C-BE32-E72D297353CC}">
              <c16:uniqueId val="{00000002-6253-437E-8ED7-29DE72DD2975}"/>
            </c:ext>
          </c:extLst>
        </c:ser>
        <c:dLbls>
          <c:showLegendKey val="0"/>
          <c:showVal val="0"/>
          <c:showCatName val="0"/>
          <c:showSerName val="0"/>
          <c:showPercent val="0"/>
          <c:showBubbleSize val="0"/>
        </c:dLbls>
        <c:gapWidth val="219"/>
        <c:overlap val="-27"/>
        <c:axId val="-964743952"/>
        <c:axId val="-964736880"/>
      </c:barChart>
      <c:catAx>
        <c:axId val="-96474395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964736880"/>
        <c:crosses val="autoZero"/>
        <c:auto val="1"/>
        <c:lblAlgn val="ctr"/>
        <c:lblOffset val="100"/>
        <c:noMultiLvlLbl val="0"/>
      </c:catAx>
      <c:valAx>
        <c:axId val="-964736880"/>
        <c:scaling>
          <c:orientation val="minMax"/>
        </c:scaling>
        <c:delete val="0"/>
        <c:axPos val="l"/>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96474395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lang="zh-CN" sz="900" b="0" i="0" u="none" strike="noStrike" kern="1200" baseline="0">
                <a:solidFill>
                  <a:schemeClr val="tx1">
                    <a:lumMod val="65000"/>
                    <a:lumOff val="35000"/>
                  </a:schemeClr>
                </a:solidFill>
                <a:latin typeface="+mn-lt"/>
                <a:ea typeface="+mn-ea"/>
                <a:cs typeface="+mn-cs"/>
              </a:defRPr>
            </a:pPr>
            <a:endParaRPr lang="zh-CN"/>
          </a:p>
        </c:txPr>
      </c:dTable>
      <c:spPr>
        <a:noFill/>
        <a:ln>
          <a:noFill/>
        </a:ln>
        <a:effectLst/>
      </c:spPr>
    </c:plotArea>
    <c:legend>
      <c:legendPos val="b"/>
      <c:layout>
        <c:manualLayout>
          <c:xMode val="edge"/>
          <c:yMode val="edge"/>
          <c:x val="0.34707225058406171"/>
          <c:y val="0.94661884969012355"/>
          <c:w val="0.34198407891321275"/>
          <c:h val="4.2939223229503873E-2"/>
        </c:manualLayout>
      </c:layout>
      <c:overlay val="0"/>
      <c:spPr>
        <a:noFill/>
        <a:ln>
          <a:noFill/>
        </a:ln>
        <a:effectLst/>
      </c:spPr>
      <c:txPr>
        <a:bodyPr rot="0" spcFirstLastPara="0" vertOverflow="ellipsis" vert="horz" wrap="square" anchor="ctr" anchorCtr="1"/>
        <a:lstStyle/>
        <a:p>
          <a:pPr>
            <a:defRPr lang="zh-CN" sz="11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zh-CN" altLang="en-US" dirty="0"/>
              <a:t>评论数</a:t>
            </a:r>
            <a:r>
              <a:rPr lang="en-US" altLang="zh-CN" dirty="0"/>
              <a:t>(</a:t>
            </a:r>
            <a:r>
              <a:rPr lang="zh-CN" altLang="en-US" dirty="0"/>
              <a:t>单位</a:t>
            </a:r>
            <a:r>
              <a:rPr lang="en-US" altLang="zh-CN" dirty="0"/>
              <a:t>:</a:t>
            </a:r>
            <a:r>
              <a:rPr lang="zh-CN" altLang="en-US" dirty="0"/>
              <a:t>万</a:t>
            </a:r>
            <a:r>
              <a:rPr lang="en-US" altLang="zh-CN" dirty="0"/>
              <a:t>)</a:t>
            </a:r>
            <a:endParaRPr lang="zh-CN" altLang="en-US" dirty="0"/>
          </a:p>
        </c:rich>
      </c:tx>
      <c:layout>
        <c:manualLayout>
          <c:xMode val="edge"/>
          <c:yMode val="edge"/>
          <c:x val="0.33223892299479513"/>
          <c:y val="6.055747661202260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新氧</c:v>
                </c:pt>
              </c:strCache>
            </c:strRef>
          </c:tx>
          <c:spPr>
            <a:solidFill>
              <a:schemeClr val="accent1"/>
            </a:solidFill>
            <a:ln>
              <a:noFill/>
            </a:ln>
            <a:effectLst/>
          </c:spPr>
          <c:invertIfNegative val="0"/>
          <c:cat>
            <c:strRef>
              <c:f>Sheet1!$A$2:$A$5</c:f>
              <c:strCache>
                <c:ptCount val="4"/>
                <c:pt idx="0">
                  <c:v>Apple</c:v>
                </c:pt>
                <c:pt idx="1">
                  <c:v>应用宝</c:v>
                </c:pt>
                <c:pt idx="2">
                  <c:v>360应用</c:v>
                </c:pt>
                <c:pt idx="3">
                  <c:v>华为</c:v>
                </c:pt>
              </c:strCache>
            </c:strRef>
          </c:cat>
          <c:val>
            <c:numRef>
              <c:f>Sheet1!$B$2:$B$5</c:f>
              <c:numCache>
                <c:formatCode>General</c:formatCode>
                <c:ptCount val="4"/>
                <c:pt idx="0">
                  <c:v>126</c:v>
                </c:pt>
                <c:pt idx="1">
                  <c:v>1277</c:v>
                </c:pt>
                <c:pt idx="2">
                  <c:v>1034</c:v>
                </c:pt>
                <c:pt idx="3">
                  <c:v>77</c:v>
                </c:pt>
              </c:numCache>
            </c:numRef>
          </c:val>
          <c:extLst xmlns:c16r2="http://schemas.microsoft.com/office/drawing/2015/06/chart">
            <c:ext xmlns:c16="http://schemas.microsoft.com/office/drawing/2014/chart" uri="{C3380CC4-5D6E-409C-BE32-E72D297353CC}">
              <c16:uniqueId val="{00000000-F321-4059-B1DE-165C51F6A65D}"/>
            </c:ext>
          </c:extLst>
        </c:ser>
        <c:ser>
          <c:idx val="1"/>
          <c:order val="1"/>
          <c:tx>
            <c:strRef>
              <c:f>Sheet1!$C$1</c:f>
              <c:strCache>
                <c:ptCount val="1"/>
                <c:pt idx="0">
                  <c:v>更美</c:v>
                </c:pt>
              </c:strCache>
            </c:strRef>
          </c:tx>
          <c:spPr>
            <a:solidFill>
              <a:schemeClr val="accent2"/>
            </a:solidFill>
            <a:ln>
              <a:noFill/>
            </a:ln>
            <a:effectLst/>
          </c:spPr>
          <c:invertIfNegative val="0"/>
          <c:cat>
            <c:strRef>
              <c:f>Sheet1!$A$2:$A$5</c:f>
              <c:strCache>
                <c:ptCount val="4"/>
                <c:pt idx="0">
                  <c:v>Apple</c:v>
                </c:pt>
                <c:pt idx="1">
                  <c:v>应用宝</c:v>
                </c:pt>
                <c:pt idx="2">
                  <c:v>360应用</c:v>
                </c:pt>
                <c:pt idx="3">
                  <c:v>华为</c:v>
                </c:pt>
              </c:strCache>
            </c:strRef>
          </c:cat>
          <c:val>
            <c:numRef>
              <c:f>Sheet1!$C$2:$C$5</c:f>
              <c:numCache>
                <c:formatCode>General</c:formatCode>
                <c:ptCount val="4"/>
                <c:pt idx="0">
                  <c:v>38</c:v>
                </c:pt>
                <c:pt idx="1">
                  <c:v>2477</c:v>
                </c:pt>
                <c:pt idx="2">
                  <c:v>1607</c:v>
                </c:pt>
                <c:pt idx="3">
                  <c:v>17</c:v>
                </c:pt>
              </c:numCache>
            </c:numRef>
          </c:val>
          <c:extLst xmlns:c16r2="http://schemas.microsoft.com/office/drawing/2015/06/chart">
            <c:ext xmlns:c16="http://schemas.microsoft.com/office/drawing/2014/chart" uri="{C3380CC4-5D6E-409C-BE32-E72D297353CC}">
              <c16:uniqueId val="{00000001-F321-4059-B1DE-165C51F6A65D}"/>
            </c:ext>
          </c:extLst>
        </c:ser>
        <c:ser>
          <c:idx val="2"/>
          <c:order val="2"/>
          <c:tx>
            <c:strRef>
              <c:f>Sheet1!$D$1</c:f>
              <c:strCache>
                <c:ptCount val="1"/>
                <c:pt idx="0">
                  <c:v>悦美</c:v>
                </c:pt>
              </c:strCache>
            </c:strRef>
          </c:tx>
          <c:spPr>
            <a:solidFill>
              <a:schemeClr val="accent3"/>
            </a:solidFill>
            <a:ln>
              <a:noFill/>
            </a:ln>
            <a:effectLst/>
          </c:spPr>
          <c:invertIfNegative val="0"/>
          <c:cat>
            <c:strRef>
              <c:f>Sheet1!$A$2:$A$5</c:f>
              <c:strCache>
                <c:ptCount val="4"/>
                <c:pt idx="0">
                  <c:v>Apple</c:v>
                </c:pt>
                <c:pt idx="1">
                  <c:v>应用宝</c:v>
                </c:pt>
                <c:pt idx="2">
                  <c:v>360应用</c:v>
                </c:pt>
                <c:pt idx="3">
                  <c:v>华为</c:v>
                </c:pt>
              </c:strCache>
            </c:strRef>
          </c:cat>
          <c:val>
            <c:numRef>
              <c:f>Sheet1!$D$2:$D$5</c:f>
              <c:numCache>
                <c:formatCode>General</c:formatCode>
                <c:ptCount val="4"/>
                <c:pt idx="0">
                  <c:v>483</c:v>
                </c:pt>
                <c:pt idx="1">
                  <c:v>1624</c:v>
                </c:pt>
                <c:pt idx="2">
                  <c:v>112</c:v>
                </c:pt>
                <c:pt idx="3">
                  <c:v>9</c:v>
                </c:pt>
              </c:numCache>
            </c:numRef>
          </c:val>
          <c:extLst xmlns:c16r2="http://schemas.microsoft.com/office/drawing/2015/06/chart">
            <c:ext xmlns:c16="http://schemas.microsoft.com/office/drawing/2014/chart" uri="{C3380CC4-5D6E-409C-BE32-E72D297353CC}">
              <c16:uniqueId val="{00000002-F321-4059-B1DE-165C51F6A65D}"/>
            </c:ext>
          </c:extLst>
        </c:ser>
        <c:dLbls>
          <c:showLegendKey val="0"/>
          <c:showVal val="0"/>
          <c:showCatName val="0"/>
          <c:showSerName val="0"/>
          <c:showPercent val="0"/>
          <c:showBubbleSize val="0"/>
        </c:dLbls>
        <c:gapWidth val="219"/>
        <c:overlap val="-27"/>
        <c:axId val="-964747760"/>
        <c:axId val="-964734160"/>
      </c:barChart>
      <c:catAx>
        <c:axId val="-96474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964734160"/>
        <c:crosses val="autoZero"/>
        <c:auto val="1"/>
        <c:lblAlgn val="ctr"/>
        <c:lblOffset val="100"/>
        <c:noMultiLvlLbl val="0"/>
      </c:catAx>
      <c:valAx>
        <c:axId val="-9647341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96474776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zh-CN"/>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C70E4C-9D72-48C5-B847-9700CC751AB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zh-CN" altLang="en-US"/>
        </a:p>
      </dgm:t>
    </dgm:pt>
    <dgm:pt modelId="{D2DF1603-EBEB-4E32-B2DB-6A7192F4F74B}">
      <dgm:prSet phldrT="[文本]"/>
      <dgm:spPr/>
      <dgm:t>
        <a:bodyPr/>
        <a:lstStyle/>
        <a:p>
          <a:r>
            <a:rPr lang="zh-CN" altLang="en-US" dirty="0"/>
            <a:t>目的</a:t>
          </a:r>
        </a:p>
      </dgm:t>
    </dgm:pt>
    <dgm:pt modelId="{7AE1D9A3-8CCC-4DD9-9C3B-3378D1EDADDB}" type="parTrans" cxnId="{247DF4C3-048A-4BD3-B427-0B79A93079F7}">
      <dgm:prSet/>
      <dgm:spPr/>
      <dgm:t>
        <a:bodyPr/>
        <a:lstStyle/>
        <a:p>
          <a:endParaRPr lang="zh-CN" altLang="en-US"/>
        </a:p>
      </dgm:t>
    </dgm:pt>
    <dgm:pt modelId="{55F9826D-D57A-4812-96A5-AD925002CB9B}" type="sibTrans" cxnId="{247DF4C3-048A-4BD3-B427-0B79A93079F7}">
      <dgm:prSet/>
      <dgm:spPr/>
      <dgm:t>
        <a:bodyPr/>
        <a:lstStyle/>
        <a:p>
          <a:endParaRPr lang="zh-CN" altLang="en-US"/>
        </a:p>
      </dgm:t>
    </dgm:pt>
    <dgm:pt modelId="{241A1254-BFF0-4C1D-9E14-D437074A039E}">
      <dgm:prSet phldrT="[文本]"/>
      <dgm:spPr/>
      <dgm:t>
        <a:bodyPr/>
        <a:lstStyle/>
        <a:p>
          <a:r>
            <a:rPr lang="zh-CN" altLang="en-US" dirty="0"/>
            <a:t>了解行业发展脉络</a:t>
          </a:r>
        </a:p>
      </dgm:t>
    </dgm:pt>
    <dgm:pt modelId="{13E00C7C-E4FF-46CF-8E82-63E8E3CFEA03}" type="parTrans" cxnId="{28D6C9B6-9283-468F-B80E-9D1A4E7AA561}">
      <dgm:prSet/>
      <dgm:spPr/>
      <dgm:t>
        <a:bodyPr/>
        <a:lstStyle/>
        <a:p>
          <a:endParaRPr lang="zh-CN" altLang="en-US"/>
        </a:p>
      </dgm:t>
    </dgm:pt>
    <dgm:pt modelId="{606CEF70-C9DE-4CAC-8331-4AD1139A9AAA}" type="sibTrans" cxnId="{28D6C9B6-9283-468F-B80E-9D1A4E7AA561}">
      <dgm:prSet/>
      <dgm:spPr/>
      <dgm:t>
        <a:bodyPr/>
        <a:lstStyle/>
        <a:p>
          <a:endParaRPr lang="zh-CN" altLang="en-US"/>
        </a:p>
      </dgm:t>
    </dgm:pt>
    <dgm:pt modelId="{DCAE6284-2673-47AE-8B8F-490C9CCA326A}">
      <dgm:prSet phldrT="[文本]"/>
      <dgm:spPr/>
      <dgm:t>
        <a:bodyPr/>
        <a:lstStyle/>
        <a:p>
          <a:r>
            <a:rPr lang="zh-CN" altLang="en-US" dirty="0"/>
            <a:t>跟踪竞争对手动态</a:t>
          </a:r>
        </a:p>
      </dgm:t>
    </dgm:pt>
    <dgm:pt modelId="{30EA0F8A-A180-45AA-AC25-3263B62F7833}" type="parTrans" cxnId="{0D875576-B4ED-48F7-B20E-8BF71ED0BB56}">
      <dgm:prSet/>
      <dgm:spPr/>
      <dgm:t>
        <a:bodyPr/>
        <a:lstStyle/>
        <a:p>
          <a:endParaRPr lang="zh-CN" altLang="en-US"/>
        </a:p>
      </dgm:t>
    </dgm:pt>
    <dgm:pt modelId="{3E2DECDB-F118-410B-8C0C-98393F5BED52}" type="sibTrans" cxnId="{0D875576-B4ED-48F7-B20E-8BF71ED0BB56}">
      <dgm:prSet/>
      <dgm:spPr/>
      <dgm:t>
        <a:bodyPr/>
        <a:lstStyle/>
        <a:p>
          <a:endParaRPr lang="zh-CN" altLang="en-US"/>
        </a:p>
      </dgm:t>
    </dgm:pt>
    <dgm:pt modelId="{B21D10BD-6241-46E7-A323-6DB8FB14CE8F}">
      <dgm:prSet phldrT="[文本]"/>
      <dgm:spPr/>
      <dgm:t>
        <a:bodyPr/>
        <a:lstStyle/>
        <a:p>
          <a:r>
            <a:rPr lang="zh-CN" altLang="en-US" dirty="0"/>
            <a:t>预测未来发展趋势</a:t>
          </a:r>
        </a:p>
      </dgm:t>
    </dgm:pt>
    <dgm:pt modelId="{177B3B97-5BA6-446A-9748-2D3DE3B64566}" type="parTrans" cxnId="{ADFD772E-54E3-4B2D-A466-A13E5A63C87A}">
      <dgm:prSet/>
      <dgm:spPr/>
      <dgm:t>
        <a:bodyPr/>
        <a:lstStyle/>
        <a:p>
          <a:endParaRPr lang="zh-CN" altLang="en-US"/>
        </a:p>
      </dgm:t>
    </dgm:pt>
    <dgm:pt modelId="{3899D309-206F-4840-A079-B4E9612151A1}" type="sibTrans" cxnId="{ADFD772E-54E3-4B2D-A466-A13E5A63C87A}">
      <dgm:prSet/>
      <dgm:spPr/>
      <dgm:t>
        <a:bodyPr/>
        <a:lstStyle/>
        <a:p>
          <a:endParaRPr lang="zh-CN" altLang="en-US"/>
        </a:p>
      </dgm:t>
    </dgm:pt>
    <dgm:pt modelId="{AD6831CF-A4E9-4EE1-8388-4A860CAD911A}">
      <dgm:prSet phldrT="[文本]"/>
      <dgm:spPr/>
      <dgm:t>
        <a:bodyPr/>
        <a:lstStyle/>
        <a:p>
          <a:r>
            <a:rPr lang="zh-CN" altLang="en-US" dirty="0"/>
            <a:t>为未来发展决策</a:t>
          </a:r>
          <a:r>
            <a:rPr lang="zh-CN" altLang="en-US" dirty="0" smtClean="0"/>
            <a:t>提供信息支撑</a:t>
          </a:r>
          <a:endParaRPr lang="zh-CN" altLang="en-US" dirty="0"/>
        </a:p>
      </dgm:t>
    </dgm:pt>
    <dgm:pt modelId="{1289D5EB-8466-4AB5-B364-BF0E9BE8FD1C}" type="parTrans" cxnId="{D0976900-5813-410B-A597-081D8A1B0E79}">
      <dgm:prSet/>
      <dgm:spPr/>
      <dgm:t>
        <a:bodyPr/>
        <a:lstStyle/>
        <a:p>
          <a:endParaRPr lang="zh-CN" altLang="en-US"/>
        </a:p>
      </dgm:t>
    </dgm:pt>
    <dgm:pt modelId="{5DEA636E-FF92-4BB0-8876-F1E0165C2143}" type="sibTrans" cxnId="{D0976900-5813-410B-A597-081D8A1B0E79}">
      <dgm:prSet/>
      <dgm:spPr/>
      <dgm:t>
        <a:bodyPr/>
        <a:lstStyle/>
        <a:p>
          <a:endParaRPr lang="zh-CN" altLang="en-US"/>
        </a:p>
      </dgm:t>
    </dgm:pt>
    <dgm:pt modelId="{F264743E-C01C-4F67-BBF6-E4B1AEA9DE28}" type="pres">
      <dgm:prSet presAssocID="{92C70E4C-9D72-48C5-B847-9700CC751AB0}" presName="diagram" presStyleCnt="0">
        <dgm:presLayoutVars>
          <dgm:chMax val="1"/>
          <dgm:dir/>
          <dgm:animLvl val="ctr"/>
          <dgm:resizeHandles val="exact"/>
        </dgm:presLayoutVars>
      </dgm:prSet>
      <dgm:spPr/>
      <dgm:t>
        <a:bodyPr/>
        <a:lstStyle/>
        <a:p>
          <a:endParaRPr lang="zh-CN" altLang="en-US"/>
        </a:p>
      </dgm:t>
    </dgm:pt>
    <dgm:pt modelId="{924CA8B9-0792-4A98-8651-9389AD866BAC}" type="pres">
      <dgm:prSet presAssocID="{92C70E4C-9D72-48C5-B847-9700CC751AB0}" presName="matrix" presStyleCnt="0"/>
      <dgm:spPr/>
    </dgm:pt>
    <dgm:pt modelId="{F4053044-41C6-42F3-9A35-9510DF4507C0}" type="pres">
      <dgm:prSet presAssocID="{92C70E4C-9D72-48C5-B847-9700CC751AB0}" presName="tile1" presStyleLbl="node1" presStyleIdx="0" presStyleCnt="4" custLinFactNeighborX="-964" custLinFactNeighborY="-39256"/>
      <dgm:spPr/>
      <dgm:t>
        <a:bodyPr/>
        <a:lstStyle/>
        <a:p>
          <a:endParaRPr lang="zh-CN" altLang="en-US"/>
        </a:p>
      </dgm:t>
    </dgm:pt>
    <dgm:pt modelId="{BC513499-C859-4139-AFAA-C62B9C5D9788}" type="pres">
      <dgm:prSet presAssocID="{92C70E4C-9D72-48C5-B847-9700CC751AB0}" presName="tile1text" presStyleLbl="node1" presStyleIdx="0" presStyleCnt="4">
        <dgm:presLayoutVars>
          <dgm:chMax val="0"/>
          <dgm:chPref val="0"/>
          <dgm:bulletEnabled val="1"/>
        </dgm:presLayoutVars>
      </dgm:prSet>
      <dgm:spPr/>
      <dgm:t>
        <a:bodyPr/>
        <a:lstStyle/>
        <a:p>
          <a:endParaRPr lang="zh-CN" altLang="en-US"/>
        </a:p>
      </dgm:t>
    </dgm:pt>
    <dgm:pt modelId="{91919B6E-5D34-4651-BFEA-0C4AE79610C6}" type="pres">
      <dgm:prSet presAssocID="{92C70E4C-9D72-48C5-B847-9700CC751AB0}" presName="tile2" presStyleLbl="node1" presStyleIdx="1" presStyleCnt="4"/>
      <dgm:spPr/>
      <dgm:t>
        <a:bodyPr/>
        <a:lstStyle/>
        <a:p>
          <a:endParaRPr lang="zh-CN" altLang="en-US"/>
        </a:p>
      </dgm:t>
    </dgm:pt>
    <dgm:pt modelId="{FAEEA031-E3A5-4F40-88EA-40F2C1CC931F}" type="pres">
      <dgm:prSet presAssocID="{92C70E4C-9D72-48C5-B847-9700CC751AB0}" presName="tile2text" presStyleLbl="node1" presStyleIdx="1" presStyleCnt="4">
        <dgm:presLayoutVars>
          <dgm:chMax val="0"/>
          <dgm:chPref val="0"/>
          <dgm:bulletEnabled val="1"/>
        </dgm:presLayoutVars>
      </dgm:prSet>
      <dgm:spPr/>
      <dgm:t>
        <a:bodyPr/>
        <a:lstStyle/>
        <a:p>
          <a:endParaRPr lang="zh-CN" altLang="en-US"/>
        </a:p>
      </dgm:t>
    </dgm:pt>
    <dgm:pt modelId="{74AE1293-3E73-46AE-9A21-6B7B8FA1CB7A}" type="pres">
      <dgm:prSet presAssocID="{92C70E4C-9D72-48C5-B847-9700CC751AB0}" presName="tile3" presStyleLbl="node1" presStyleIdx="2" presStyleCnt="4"/>
      <dgm:spPr/>
      <dgm:t>
        <a:bodyPr/>
        <a:lstStyle/>
        <a:p>
          <a:endParaRPr lang="zh-CN" altLang="en-US"/>
        </a:p>
      </dgm:t>
    </dgm:pt>
    <dgm:pt modelId="{93072FBB-C5A4-4378-BF3B-DEF89EA59696}" type="pres">
      <dgm:prSet presAssocID="{92C70E4C-9D72-48C5-B847-9700CC751AB0}" presName="tile3text" presStyleLbl="node1" presStyleIdx="2" presStyleCnt="4">
        <dgm:presLayoutVars>
          <dgm:chMax val="0"/>
          <dgm:chPref val="0"/>
          <dgm:bulletEnabled val="1"/>
        </dgm:presLayoutVars>
      </dgm:prSet>
      <dgm:spPr/>
      <dgm:t>
        <a:bodyPr/>
        <a:lstStyle/>
        <a:p>
          <a:endParaRPr lang="zh-CN" altLang="en-US"/>
        </a:p>
      </dgm:t>
    </dgm:pt>
    <dgm:pt modelId="{8E638A8F-6C5B-42AA-BB5B-02B9C70CDE5F}" type="pres">
      <dgm:prSet presAssocID="{92C70E4C-9D72-48C5-B847-9700CC751AB0}" presName="tile4" presStyleLbl="node1" presStyleIdx="3" presStyleCnt="4"/>
      <dgm:spPr/>
      <dgm:t>
        <a:bodyPr/>
        <a:lstStyle/>
        <a:p>
          <a:endParaRPr lang="zh-CN" altLang="en-US"/>
        </a:p>
      </dgm:t>
    </dgm:pt>
    <dgm:pt modelId="{AAE7C58B-A744-40E2-8DF8-6AFDF2383D71}" type="pres">
      <dgm:prSet presAssocID="{92C70E4C-9D72-48C5-B847-9700CC751AB0}" presName="tile4text" presStyleLbl="node1" presStyleIdx="3" presStyleCnt="4">
        <dgm:presLayoutVars>
          <dgm:chMax val="0"/>
          <dgm:chPref val="0"/>
          <dgm:bulletEnabled val="1"/>
        </dgm:presLayoutVars>
      </dgm:prSet>
      <dgm:spPr/>
      <dgm:t>
        <a:bodyPr/>
        <a:lstStyle/>
        <a:p>
          <a:endParaRPr lang="zh-CN" altLang="en-US"/>
        </a:p>
      </dgm:t>
    </dgm:pt>
    <dgm:pt modelId="{7C599366-6985-4AF5-8F1E-42403F062CAB}" type="pres">
      <dgm:prSet presAssocID="{92C70E4C-9D72-48C5-B847-9700CC751AB0}" presName="centerTile" presStyleLbl="fgShp" presStyleIdx="0" presStyleCnt="1">
        <dgm:presLayoutVars>
          <dgm:chMax val="0"/>
          <dgm:chPref val="0"/>
        </dgm:presLayoutVars>
      </dgm:prSet>
      <dgm:spPr/>
      <dgm:t>
        <a:bodyPr/>
        <a:lstStyle/>
        <a:p>
          <a:endParaRPr lang="zh-CN" altLang="en-US"/>
        </a:p>
      </dgm:t>
    </dgm:pt>
  </dgm:ptLst>
  <dgm:cxnLst>
    <dgm:cxn modelId="{247DF4C3-048A-4BD3-B427-0B79A93079F7}" srcId="{92C70E4C-9D72-48C5-B847-9700CC751AB0}" destId="{D2DF1603-EBEB-4E32-B2DB-6A7192F4F74B}" srcOrd="0" destOrd="0" parTransId="{7AE1D9A3-8CCC-4DD9-9C3B-3378D1EDADDB}" sibTransId="{55F9826D-D57A-4812-96A5-AD925002CB9B}"/>
    <dgm:cxn modelId="{F56B69B2-B38B-4B50-A263-856526E01002}" type="presOf" srcId="{92C70E4C-9D72-48C5-B847-9700CC751AB0}" destId="{F264743E-C01C-4F67-BBF6-E4B1AEA9DE28}" srcOrd="0" destOrd="0" presId="urn:microsoft.com/office/officeart/2005/8/layout/matrix1"/>
    <dgm:cxn modelId="{6990C066-8B91-4B64-8645-307F4B81EFCB}" type="presOf" srcId="{AD6831CF-A4E9-4EE1-8388-4A860CAD911A}" destId="{8E638A8F-6C5B-42AA-BB5B-02B9C70CDE5F}" srcOrd="0" destOrd="0" presId="urn:microsoft.com/office/officeart/2005/8/layout/matrix1"/>
    <dgm:cxn modelId="{44396A48-C6A4-4C15-BA2B-E8F99643732F}" type="presOf" srcId="{241A1254-BFF0-4C1D-9E14-D437074A039E}" destId="{F4053044-41C6-42F3-9A35-9510DF4507C0}" srcOrd="0" destOrd="0" presId="urn:microsoft.com/office/officeart/2005/8/layout/matrix1"/>
    <dgm:cxn modelId="{28D6C9B6-9283-468F-B80E-9D1A4E7AA561}" srcId="{D2DF1603-EBEB-4E32-B2DB-6A7192F4F74B}" destId="{241A1254-BFF0-4C1D-9E14-D437074A039E}" srcOrd="0" destOrd="0" parTransId="{13E00C7C-E4FF-46CF-8E82-63E8E3CFEA03}" sibTransId="{606CEF70-C9DE-4CAC-8331-4AD1139A9AAA}"/>
    <dgm:cxn modelId="{74D0DC44-5827-4F23-829D-2E69511B2E5F}" type="presOf" srcId="{DCAE6284-2673-47AE-8B8F-490C9CCA326A}" destId="{FAEEA031-E3A5-4F40-88EA-40F2C1CC931F}" srcOrd="1" destOrd="0" presId="urn:microsoft.com/office/officeart/2005/8/layout/matrix1"/>
    <dgm:cxn modelId="{0D875576-B4ED-48F7-B20E-8BF71ED0BB56}" srcId="{D2DF1603-EBEB-4E32-B2DB-6A7192F4F74B}" destId="{DCAE6284-2673-47AE-8B8F-490C9CCA326A}" srcOrd="1" destOrd="0" parTransId="{30EA0F8A-A180-45AA-AC25-3263B62F7833}" sibTransId="{3E2DECDB-F118-410B-8C0C-98393F5BED52}"/>
    <dgm:cxn modelId="{9A4EDB1D-64B7-419F-BDC7-05F3834B95A8}" type="presOf" srcId="{DCAE6284-2673-47AE-8B8F-490C9CCA326A}" destId="{91919B6E-5D34-4651-BFEA-0C4AE79610C6}" srcOrd="0" destOrd="0" presId="urn:microsoft.com/office/officeart/2005/8/layout/matrix1"/>
    <dgm:cxn modelId="{CA68E0D7-23FE-4221-A7B5-12F4301EF3E6}" type="presOf" srcId="{241A1254-BFF0-4C1D-9E14-D437074A039E}" destId="{BC513499-C859-4139-AFAA-C62B9C5D9788}" srcOrd="1" destOrd="0" presId="urn:microsoft.com/office/officeart/2005/8/layout/matrix1"/>
    <dgm:cxn modelId="{7C1955E7-7860-4E67-B071-E8DE20AA4A8C}" type="presOf" srcId="{D2DF1603-EBEB-4E32-B2DB-6A7192F4F74B}" destId="{7C599366-6985-4AF5-8F1E-42403F062CAB}" srcOrd="0" destOrd="0" presId="urn:microsoft.com/office/officeart/2005/8/layout/matrix1"/>
    <dgm:cxn modelId="{ADFD772E-54E3-4B2D-A466-A13E5A63C87A}" srcId="{D2DF1603-EBEB-4E32-B2DB-6A7192F4F74B}" destId="{B21D10BD-6241-46E7-A323-6DB8FB14CE8F}" srcOrd="2" destOrd="0" parTransId="{177B3B97-5BA6-446A-9748-2D3DE3B64566}" sibTransId="{3899D309-206F-4840-A079-B4E9612151A1}"/>
    <dgm:cxn modelId="{A9C850B3-E685-4705-9B2F-1AE2023D1F06}" type="presOf" srcId="{B21D10BD-6241-46E7-A323-6DB8FB14CE8F}" destId="{74AE1293-3E73-46AE-9A21-6B7B8FA1CB7A}" srcOrd="0" destOrd="0" presId="urn:microsoft.com/office/officeart/2005/8/layout/matrix1"/>
    <dgm:cxn modelId="{C56CB3D3-ACC4-4D7F-85DB-97F32B577D13}" type="presOf" srcId="{AD6831CF-A4E9-4EE1-8388-4A860CAD911A}" destId="{AAE7C58B-A744-40E2-8DF8-6AFDF2383D71}" srcOrd="1" destOrd="0" presId="urn:microsoft.com/office/officeart/2005/8/layout/matrix1"/>
    <dgm:cxn modelId="{D0976900-5813-410B-A597-081D8A1B0E79}" srcId="{D2DF1603-EBEB-4E32-B2DB-6A7192F4F74B}" destId="{AD6831CF-A4E9-4EE1-8388-4A860CAD911A}" srcOrd="3" destOrd="0" parTransId="{1289D5EB-8466-4AB5-B364-BF0E9BE8FD1C}" sibTransId="{5DEA636E-FF92-4BB0-8876-F1E0165C2143}"/>
    <dgm:cxn modelId="{DE6D41D3-3194-48A0-85E8-D74A3892281F}" type="presOf" srcId="{B21D10BD-6241-46E7-A323-6DB8FB14CE8F}" destId="{93072FBB-C5A4-4378-BF3B-DEF89EA59696}" srcOrd="1" destOrd="0" presId="urn:microsoft.com/office/officeart/2005/8/layout/matrix1"/>
    <dgm:cxn modelId="{6CFF62B5-9EDF-4865-B152-29A14A235CD8}" type="presParOf" srcId="{F264743E-C01C-4F67-BBF6-E4B1AEA9DE28}" destId="{924CA8B9-0792-4A98-8651-9389AD866BAC}" srcOrd="0" destOrd="0" presId="urn:microsoft.com/office/officeart/2005/8/layout/matrix1"/>
    <dgm:cxn modelId="{9F37A610-BDF4-44E9-82B0-C823688C0190}" type="presParOf" srcId="{924CA8B9-0792-4A98-8651-9389AD866BAC}" destId="{F4053044-41C6-42F3-9A35-9510DF4507C0}" srcOrd="0" destOrd="0" presId="urn:microsoft.com/office/officeart/2005/8/layout/matrix1"/>
    <dgm:cxn modelId="{8C5CAC49-A82C-4A11-8484-681E945E511F}" type="presParOf" srcId="{924CA8B9-0792-4A98-8651-9389AD866BAC}" destId="{BC513499-C859-4139-AFAA-C62B9C5D9788}" srcOrd="1" destOrd="0" presId="urn:microsoft.com/office/officeart/2005/8/layout/matrix1"/>
    <dgm:cxn modelId="{E6AF090E-A515-4010-AC77-9F9F84F5E1C8}" type="presParOf" srcId="{924CA8B9-0792-4A98-8651-9389AD866BAC}" destId="{91919B6E-5D34-4651-BFEA-0C4AE79610C6}" srcOrd="2" destOrd="0" presId="urn:microsoft.com/office/officeart/2005/8/layout/matrix1"/>
    <dgm:cxn modelId="{3A63B1F9-E135-4E91-A473-74420A276BAF}" type="presParOf" srcId="{924CA8B9-0792-4A98-8651-9389AD866BAC}" destId="{FAEEA031-E3A5-4F40-88EA-40F2C1CC931F}" srcOrd="3" destOrd="0" presId="urn:microsoft.com/office/officeart/2005/8/layout/matrix1"/>
    <dgm:cxn modelId="{8D27E909-24FF-4D3B-AE4C-25A7E09C52C9}" type="presParOf" srcId="{924CA8B9-0792-4A98-8651-9389AD866BAC}" destId="{74AE1293-3E73-46AE-9A21-6B7B8FA1CB7A}" srcOrd="4" destOrd="0" presId="urn:microsoft.com/office/officeart/2005/8/layout/matrix1"/>
    <dgm:cxn modelId="{AB36B9BF-16C2-4F72-80F5-609C9E86849C}" type="presParOf" srcId="{924CA8B9-0792-4A98-8651-9389AD866BAC}" destId="{93072FBB-C5A4-4378-BF3B-DEF89EA59696}" srcOrd="5" destOrd="0" presId="urn:microsoft.com/office/officeart/2005/8/layout/matrix1"/>
    <dgm:cxn modelId="{858B362D-B667-48F9-8BE8-004D44E00CD9}" type="presParOf" srcId="{924CA8B9-0792-4A98-8651-9389AD866BAC}" destId="{8E638A8F-6C5B-42AA-BB5B-02B9C70CDE5F}" srcOrd="6" destOrd="0" presId="urn:microsoft.com/office/officeart/2005/8/layout/matrix1"/>
    <dgm:cxn modelId="{46C40AFB-9AF8-47D8-B35C-6FB14A949CE4}" type="presParOf" srcId="{924CA8B9-0792-4A98-8651-9389AD866BAC}" destId="{AAE7C58B-A744-40E2-8DF8-6AFDF2383D71}" srcOrd="7" destOrd="0" presId="urn:microsoft.com/office/officeart/2005/8/layout/matrix1"/>
    <dgm:cxn modelId="{9716ADD8-A431-4849-B8E4-36368D167565}" type="presParOf" srcId="{F264743E-C01C-4F67-BBF6-E4B1AEA9DE28}" destId="{7C599366-6985-4AF5-8F1E-42403F062CA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F2367E-2E74-48D3-A158-DB9A4BBA7E07}"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zh-CN" altLang="en-US"/>
        </a:p>
      </dgm:t>
    </dgm:pt>
    <dgm:pt modelId="{ADAC0102-2721-4DBA-BD82-0DADF6D7B97B}">
      <dgm:prSet phldrT="[文本]" custT="1"/>
      <dgm:spPr>
        <a:solidFill>
          <a:schemeClr val="bg1"/>
        </a:solidFill>
      </dgm:spPr>
      <dgm:t>
        <a:bodyPr/>
        <a:lstStyle/>
        <a:p>
          <a:r>
            <a:rPr lang="zh-CN" altLang="en-US" sz="2400" b="1" dirty="0" smtClean="0">
              <a:solidFill>
                <a:srgbClr val="DD8DC3"/>
              </a:solidFill>
            </a:rPr>
            <a:t>新氧领先</a:t>
          </a:r>
          <a:r>
            <a:rPr lang="zh-CN" altLang="en-US" sz="2400" b="1" dirty="0">
              <a:solidFill>
                <a:srgbClr val="DD8DC3"/>
              </a:solidFill>
            </a:rPr>
            <a:t>的关键因素</a:t>
          </a:r>
        </a:p>
      </dgm:t>
    </dgm:pt>
    <dgm:pt modelId="{2F269657-C023-4AC3-BCAD-ED6C57352129}" type="parTrans" cxnId="{FCCB09FA-1DD4-4759-B832-D89BB69CE67C}">
      <dgm:prSet/>
      <dgm:spPr/>
      <dgm:t>
        <a:bodyPr/>
        <a:lstStyle/>
        <a:p>
          <a:endParaRPr lang="zh-CN" altLang="en-US"/>
        </a:p>
      </dgm:t>
    </dgm:pt>
    <dgm:pt modelId="{D2FC986A-F92C-4995-BE50-E3E128750B82}" type="sibTrans" cxnId="{FCCB09FA-1DD4-4759-B832-D89BB69CE67C}">
      <dgm:prSet/>
      <dgm:spPr/>
      <dgm:t>
        <a:bodyPr/>
        <a:lstStyle/>
        <a:p>
          <a:endParaRPr lang="zh-CN" altLang="en-US"/>
        </a:p>
      </dgm:t>
    </dgm:pt>
    <dgm:pt modelId="{26810D85-2CC2-4127-9D4A-4CC4725EC3B1}">
      <dgm:prSet phldrT="[文本]" custT="1"/>
      <dgm:spPr>
        <a:solidFill>
          <a:srgbClr val="EEEEEE"/>
        </a:solidFill>
      </dgm:spPr>
      <dgm:t>
        <a:bodyPr/>
        <a:lstStyle/>
        <a:p>
          <a:r>
            <a:rPr lang="zh-CN" altLang="en-US" sz="1600" b="1" dirty="0">
              <a:solidFill>
                <a:srgbClr val="64B62E"/>
              </a:solidFill>
            </a:rPr>
            <a:t>快速的产品迭代，优秀的用户</a:t>
          </a:r>
          <a:r>
            <a:rPr lang="zh-CN" altLang="en-US" sz="1600" b="1" dirty="0" smtClean="0">
              <a:solidFill>
                <a:srgbClr val="64B62E"/>
              </a:solidFill>
            </a:rPr>
            <a:t>体验</a:t>
          </a:r>
          <a:endParaRPr lang="zh-CN" altLang="en-US" sz="1600" b="1" dirty="0">
            <a:solidFill>
              <a:srgbClr val="64B62E"/>
            </a:solidFill>
          </a:endParaRPr>
        </a:p>
      </dgm:t>
    </dgm:pt>
    <dgm:pt modelId="{207FBE47-BD79-4D73-AA1B-45736603B387}" type="parTrans" cxnId="{63681B1A-3F4C-46E4-94F5-01FAB77865FD}">
      <dgm:prSet/>
      <dgm:spPr/>
      <dgm:t>
        <a:bodyPr/>
        <a:lstStyle/>
        <a:p>
          <a:endParaRPr lang="zh-CN" altLang="en-US"/>
        </a:p>
      </dgm:t>
    </dgm:pt>
    <dgm:pt modelId="{3BF711EB-9898-4C61-BE5A-EAC2C6213376}" type="sibTrans" cxnId="{63681B1A-3F4C-46E4-94F5-01FAB77865FD}">
      <dgm:prSet/>
      <dgm:spPr/>
      <dgm:t>
        <a:bodyPr/>
        <a:lstStyle/>
        <a:p>
          <a:endParaRPr lang="zh-CN" altLang="en-US"/>
        </a:p>
      </dgm:t>
    </dgm:pt>
    <dgm:pt modelId="{7DF79CD3-CFBC-4345-8BE8-32EF04A31EC7}">
      <dgm:prSet phldrT="[文本]" custT="1"/>
      <dgm:spPr>
        <a:solidFill>
          <a:srgbClr val="EEEEEE"/>
        </a:solidFill>
      </dgm:spPr>
      <dgm:t>
        <a:bodyPr/>
        <a:lstStyle/>
        <a:p>
          <a:r>
            <a:rPr lang="zh-CN" altLang="en-US" sz="2000" b="1" dirty="0">
              <a:solidFill>
                <a:srgbClr val="64B62E"/>
              </a:solidFill>
            </a:rPr>
            <a:t>最早实现社区</a:t>
          </a:r>
          <a:r>
            <a:rPr lang="en-US" altLang="zh-CN" sz="2000" b="1" dirty="0">
              <a:solidFill>
                <a:srgbClr val="64B62E"/>
              </a:solidFill>
            </a:rPr>
            <a:t>+</a:t>
          </a:r>
          <a:r>
            <a:rPr lang="zh-CN" altLang="en-US" sz="2000" b="1" dirty="0">
              <a:solidFill>
                <a:srgbClr val="64B62E"/>
              </a:solidFill>
            </a:rPr>
            <a:t>电商</a:t>
          </a:r>
          <a:r>
            <a:rPr lang="zh-CN" altLang="en-US" sz="2000" b="1" dirty="0" smtClean="0">
              <a:solidFill>
                <a:srgbClr val="64B62E"/>
              </a:solidFill>
            </a:rPr>
            <a:t>闭环</a:t>
          </a:r>
          <a:endParaRPr lang="zh-CN" altLang="en-US" sz="2000" b="1" dirty="0">
            <a:solidFill>
              <a:srgbClr val="64B62E"/>
            </a:solidFill>
          </a:endParaRPr>
        </a:p>
      </dgm:t>
    </dgm:pt>
    <dgm:pt modelId="{570132F3-4565-4DE9-912A-37F014875209}" type="parTrans" cxnId="{B20449FC-4801-45EE-AAA7-679815B6375E}">
      <dgm:prSet/>
      <dgm:spPr/>
      <dgm:t>
        <a:bodyPr/>
        <a:lstStyle/>
        <a:p>
          <a:endParaRPr lang="zh-CN" altLang="en-US"/>
        </a:p>
      </dgm:t>
    </dgm:pt>
    <dgm:pt modelId="{5FD8E43F-E0F0-47B7-AA9F-B57D27063E15}" type="sibTrans" cxnId="{B20449FC-4801-45EE-AAA7-679815B6375E}">
      <dgm:prSet/>
      <dgm:spPr/>
      <dgm:t>
        <a:bodyPr/>
        <a:lstStyle/>
        <a:p>
          <a:endParaRPr lang="zh-CN" altLang="en-US"/>
        </a:p>
      </dgm:t>
    </dgm:pt>
    <dgm:pt modelId="{81AE3E24-8B2A-4627-B57C-7229F7061F2B}">
      <dgm:prSet phldrT="[文本]" custT="1"/>
      <dgm:spPr>
        <a:solidFill>
          <a:srgbClr val="EEEEEE"/>
        </a:solidFill>
      </dgm:spPr>
      <dgm:t>
        <a:bodyPr/>
        <a:lstStyle/>
        <a:p>
          <a:r>
            <a:rPr lang="zh-CN" altLang="en-US" sz="1800" b="1" dirty="0" smtClean="0">
              <a:solidFill>
                <a:srgbClr val="64B62E"/>
              </a:solidFill>
            </a:rPr>
            <a:t>强有力的运营战略</a:t>
          </a:r>
          <a:endParaRPr lang="zh-CN" altLang="en-US" sz="1800" b="1" dirty="0">
            <a:solidFill>
              <a:srgbClr val="64B62E"/>
            </a:solidFill>
          </a:endParaRPr>
        </a:p>
      </dgm:t>
    </dgm:pt>
    <dgm:pt modelId="{75428644-2444-41B3-A4E2-4591AB340EE9}" type="parTrans" cxnId="{F3F2487A-4E2C-4AE7-A1F4-9BB0B092CCD2}">
      <dgm:prSet/>
      <dgm:spPr/>
      <dgm:t>
        <a:bodyPr/>
        <a:lstStyle/>
        <a:p>
          <a:endParaRPr lang="zh-CN" altLang="en-US"/>
        </a:p>
      </dgm:t>
    </dgm:pt>
    <dgm:pt modelId="{C86BBC97-5016-41A1-99C9-470920992727}" type="sibTrans" cxnId="{F3F2487A-4E2C-4AE7-A1F4-9BB0B092CCD2}">
      <dgm:prSet/>
      <dgm:spPr/>
      <dgm:t>
        <a:bodyPr/>
        <a:lstStyle/>
        <a:p>
          <a:endParaRPr lang="zh-CN" altLang="en-US"/>
        </a:p>
      </dgm:t>
    </dgm:pt>
    <dgm:pt modelId="{87A3DE31-9964-4AC0-9C75-654FD003E756}">
      <dgm:prSet custT="1"/>
      <dgm:spPr>
        <a:solidFill>
          <a:srgbClr val="C4C4C4">
            <a:alpha val="29000"/>
          </a:srgbClr>
        </a:solidFill>
      </dgm:spPr>
      <dgm:t>
        <a:bodyPr/>
        <a:lstStyle/>
        <a:p>
          <a:r>
            <a:rPr lang="zh-CN" altLang="en-US" sz="2000" b="1" dirty="0">
              <a:solidFill>
                <a:srgbClr val="64B62E"/>
              </a:solidFill>
            </a:rPr>
            <a:t>创始人</a:t>
          </a:r>
          <a:r>
            <a:rPr lang="zh-CN" altLang="en-US" sz="2000" b="1" dirty="0" smtClean="0">
              <a:solidFill>
                <a:srgbClr val="64B62E"/>
              </a:solidFill>
            </a:rPr>
            <a:t>实力、背景</a:t>
          </a:r>
          <a:r>
            <a:rPr lang="en-US" altLang="zh-CN" sz="2000" b="1" dirty="0" smtClean="0">
              <a:solidFill>
                <a:srgbClr val="64B62E"/>
              </a:solidFill>
            </a:rPr>
            <a:t>/</a:t>
          </a:r>
          <a:r>
            <a:rPr lang="zh-CN" altLang="en-US" sz="2000" b="1" dirty="0">
              <a:solidFill>
                <a:srgbClr val="64B62E"/>
              </a:solidFill>
            </a:rPr>
            <a:t>融资能力</a:t>
          </a:r>
        </a:p>
      </dgm:t>
    </dgm:pt>
    <dgm:pt modelId="{C154F899-F8BD-4853-B849-048216D7888D}" type="parTrans" cxnId="{B0034C87-7227-4ADF-AF02-E196AD4C64F7}">
      <dgm:prSet/>
      <dgm:spPr/>
      <dgm:t>
        <a:bodyPr/>
        <a:lstStyle/>
        <a:p>
          <a:endParaRPr lang="zh-CN" altLang="en-US"/>
        </a:p>
      </dgm:t>
    </dgm:pt>
    <dgm:pt modelId="{FBD67FD7-C6FF-409F-A537-99C5E801E13E}" type="sibTrans" cxnId="{B0034C87-7227-4ADF-AF02-E196AD4C64F7}">
      <dgm:prSet/>
      <dgm:spPr/>
      <dgm:t>
        <a:bodyPr/>
        <a:lstStyle/>
        <a:p>
          <a:endParaRPr lang="zh-CN" altLang="en-US"/>
        </a:p>
      </dgm:t>
    </dgm:pt>
    <dgm:pt modelId="{42A30941-3928-4081-B968-0FAD37BF8BE0}" type="pres">
      <dgm:prSet presAssocID="{AAF2367E-2E74-48D3-A158-DB9A4BBA7E07}" presName="diagram" presStyleCnt="0">
        <dgm:presLayoutVars>
          <dgm:chMax val="1"/>
          <dgm:dir/>
          <dgm:animLvl val="ctr"/>
          <dgm:resizeHandles val="exact"/>
        </dgm:presLayoutVars>
      </dgm:prSet>
      <dgm:spPr/>
      <dgm:t>
        <a:bodyPr/>
        <a:lstStyle/>
        <a:p>
          <a:endParaRPr lang="zh-CN" altLang="en-US"/>
        </a:p>
      </dgm:t>
    </dgm:pt>
    <dgm:pt modelId="{CF232240-AA46-4C80-B738-67D321B65B43}" type="pres">
      <dgm:prSet presAssocID="{AAF2367E-2E74-48D3-A158-DB9A4BBA7E07}" presName="matrix" presStyleCnt="0"/>
      <dgm:spPr/>
    </dgm:pt>
    <dgm:pt modelId="{0C7CA8C1-927D-44D9-BCF8-7923E2FD586A}" type="pres">
      <dgm:prSet presAssocID="{AAF2367E-2E74-48D3-A158-DB9A4BBA7E07}" presName="tile1" presStyleLbl="node1" presStyleIdx="0" presStyleCnt="4" custLinFactNeighborX="-27707" custLinFactNeighborY="-22991"/>
      <dgm:spPr/>
      <dgm:t>
        <a:bodyPr/>
        <a:lstStyle/>
        <a:p>
          <a:endParaRPr lang="zh-CN" altLang="en-US"/>
        </a:p>
      </dgm:t>
    </dgm:pt>
    <dgm:pt modelId="{2A9FD86C-6DB9-4952-B0D1-1762E8D6E5A3}" type="pres">
      <dgm:prSet presAssocID="{AAF2367E-2E74-48D3-A158-DB9A4BBA7E07}" presName="tile1text" presStyleLbl="node1" presStyleIdx="0" presStyleCnt="4">
        <dgm:presLayoutVars>
          <dgm:chMax val="0"/>
          <dgm:chPref val="0"/>
          <dgm:bulletEnabled val="1"/>
        </dgm:presLayoutVars>
      </dgm:prSet>
      <dgm:spPr/>
      <dgm:t>
        <a:bodyPr/>
        <a:lstStyle/>
        <a:p>
          <a:endParaRPr lang="zh-CN" altLang="en-US"/>
        </a:p>
      </dgm:t>
    </dgm:pt>
    <dgm:pt modelId="{B021F128-D097-4699-A828-8A3AC510F5B7}" type="pres">
      <dgm:prSet presAssocID="{AAF2367E-2E74-48D3-A158-DB9A4BBA7E07}" presName="tile2" presStyleLbl="node1" presStyleIdx="1" presStyleCnt="4" custLinFactNeighborX="98120" custLinFactNeighborY="-9668"/>
      <dgm:spPr/>
      <dgm:t>
        <a:bodyPr/>
        <a:lstStyle/>
        <a:p>
          <a:endParaRPr lang="zh-CN" altLang="en-US"/>
        </a:p>
      </dgm:t>
    </dgm:pt>
    <dgm:pt modelId="{04C799F1-ACE2-40C7-8B9D-4CC9DC105528}" type="pres">
      <dgm:prSet presAssocID="{AAF2367E-2E74-48D3-A158-DB9A4BBA7E07}" presName="tile2text" presStyleLbl="node1" presStyleIdx="1" presStyleCnt="4">
        <dgm:presLayoutVars>
          <dgm:chMax val="0"/>
          <dgm:chPref val="0"/>
          <dgm:bulletEnabled val="1"/>
        </dgm:presLayoutVars>
      </dgm:prSet>
      <dgm:spPr/>
      <dgm:t>
        <a:bodyPr/>
        <a:lstStyle/>
        <a:p>
          <a:endParaRPr lang="zh-CN" altLang="en-US"/>
        </a:p>
      </dgm:t>
    </dgm:pt>
    <dgm:pt modelId="{CE778539-59FC-48EF-9675-DD50303F8CC1}" type="pres">
      <dgm:prSet presAssocID="{AAF2367E-2E74-48D3-A158-DB9A4BBA7E07}" presName="tile3" presStyleLbl="node1" presStyleIdx="2" presStyleCnt="4"/>
      <dgm:spPr/>
      <dgm:t>
        <a:bodyPr/>
        <a:lstStyle/>
        <a:p>
          <a:endParaRPr lang="zh-CN" altLang="en-US"/>
        </a:p>
      </dgm:t>
    </dgm:pt>
    <dgm:pt modelId="{E049E037-3627-46CB-A39A-6F394014A85C}" type="pres">
      <dgm:prSet presAssocID="{AAF2367E-2E74-48D3-A158-DB9A4BBA7E07}" presName="tile3text" presStyleLbl="node1" presStyleIdx="2" presStyleCnt="4">
        <dgm:presLayoutVars>
          <dgm:chMax val="0"/>
          <dgm:chPref val="0"/>
          <dgm:bulletEnabled val="1"/>
        </dgm:presLayoutVars>
      </dgm:prSet>
      <dgm:spPr/>
      <dgm:t>
        <a:bodyPr/>
        <a:lstStyle/>
        <a:p>
          <a:endParaRPr lang="zh-CN" altLang="en-US"/>
        </a:p>
      </dgm:t>
    </dgm:pt>
    <dgm:pt modelId="{6EDD92A4-565F-4404-8E3C-22DC75285A9D}" type="pres">
      <dgm:prSet presAssocID="{AAF2367E-2E74-48D3-A158-DB9A4BBA7E07}" presName="tile4" presStyleLbl="node1" presStyleIdx="3" presStyleCnt="4"/>
      <dgm:spPr/>
      <dgm:t>
        <a:bodyPr/>
        <a:lstStyle/>
        <a:p>
          <a:endParaRPr lang="zh-CN" altLang="en-US"/>
        </a:p>
      </dgm:t>
    </dgm:pt>
    <dgm:pt modelId="{A8514FD8-2174-4F95-B72D-55B3C5B0CC24}" type="pres">
      <dgm:prSet presAssocID="{AAF2367E-2E74-48D3-A158-DB9A4BBA7E07}" presName="tile4text" presStyleLbl="node1" presStyleIdx="3" presStyleCnt="4">
        <dgm:presLayoutVars>
          <dgm:chMax val="0"/>
          <dgm:chPref val="0"/>
          <dgm:bulletEnabled val="1"/>
        </dgm:presLayoutVars>
      </dgm:prSet>
      <dgm:spPr/>
      <dgm:t>
        <a:bodyPr/>
        <a:lstStyle/>
        <a:p>
          <a:endParaRPr lang="zh-CN" altLang="en-US"/>
        </a:p>
      </dgm:t>
    </dgm:pt>
    <dgm:pt modelId="{222DDAA6-06F4-4C60-ADB3-7B47AAF7C782}" type="pres">
      <dgm:prSet presAssocID="{AAF2367E-2E74-48D3-A158-DB9A4BBA7E07}" presName="centerTile" presStyleLbl="fgShp" presStyleIdx="0" presStyleCnt="1" custScaleX="116580">
        <dgm:presLayoutVars>
          <dgm:chMax val="0"/>
          <dgm:chPref val="0"/>
        </dgm:presLayoutVars>
      </dgm:prSet>
      <dgm:spPr/>
      <dgm:t>
        <a:bodyPr/>
        <a:lstStyle/>
        <a:p>
          <a:endParaRPr lang="zh-CN" altLang="en-US"/>
        </a:p>
      </dgm:t>
    </dgm:pt>
  </dgm:ptLst>
  <dgm:cxnLst>
    <dgm:cxn modelId="{EFB01860-39A0-4B28-8079-EE9D41940A90}" type="presOf" srcId="{ADAC0102-2721-4DBA-BD82-0DADF6D7B97B}" destId="{222DDAA6-06F4-4C60-ADB3-7B47AAF7C782}" srcOrd="0" destOrd="0" presId="urn:microsoft.com/office/officeart/2005/8/layout/matrix1"/>
    <dgm:cxn modelId="{B0034C87-7227-4ADF-AF02-E196AD4C64F7}" srcId="{ADAC0102-2721-4DBA-BD82-0DADF6D7B97B}" destId="{87A3DE31-9964-4AC0-9C75-654FD003E756}" srcOrd="3" destOrd="0" parTransId="{C154F899-F8BD-4853-B849-048216D7888D}" sibTransId="{FBD67FD7-C6FF-409F-A537-99C5E801E13E}"/>
    <dgm:cxn modelId="{E2FEC4F7-851D-4694-99A8-EF37A447CE5A}" type="presOf" srcId="{87A3DE31-9964-4AC0-9C75-654FD003E756}" destId="{6EDD92A4-565F-4404-8E3C-22DC75285A9D}" srcOrd="0" destOrd="0" presId="urn:microsoft.com/office/officeart/2005/8/layout/matrix1"/>
    <dgm:cxn modelId="{FCCB09FA-1DD4-4759-B832-D89BB69CE67C}" srcId="{AAF2367E-2E74-48D3-A158-DB9A4BBA7E07}" destId="{ADAC0102-2721-4DBA-BD82-0DADF6D7B97B}" srcOrd="0" destOrd="0" parTransId="{2F269657-C023-4AC3-BCAD-ED6C57352129}" sibTransId="{D2FC986A-F92C-4995-BE50-E3E128750B82}"/>
    <dgm:cxn modelId="{C02A2601-CB13-4BD4-9C5D-9DF2CCB8126D}" type="presOf" srcId="{26810D85-2CC2-4127-9D4A-4CC4725EC3B1}" destId="{0C7CA8C1-927D-44D9-BCF8-7923E2FD586A}" srcOrd="0" destOrd="0" presId="urn:microsoft.com/office/officeart/2005/8/layout/matrix1"/>
    <dgm:cxn modelId="{B67C8B62-3612-4CAF-B4B0-C6184AFBD2EC}" type="presOf" srcId="{81AE3E24-8B2A-4627-B57C-7229F7061F2B}" destId="{CE778539-59FC-48EF-9675-DD50303F8CC1}" srcOrd="0" destOrd="0" presId="urn:microsoft.com/office/officeart/2005/8/layout/matrix1"/>
    <dgm:cxn modelId="{14D328C0-D83F-4493-8255-02B970D06FEC}" type="presOf" srcId="{7DF79CD3-CFBC-4345-8BE8-32EF04A31EC7}" destId="{B021F128-D097-4699-A828-8A3AC510F5B7}" srcOrd="0" destOrd="0" presId="urn:microsoft.com/office/officeart/2005/8/layout/matrix1"/>
    <dgm:cxn modelId="{366B103B-7759-4A08-97FA-CEA3E261385B}" type="presOf" srcId="{26810D85-2CC2-4127-9D4A-4CC4725EC3B1}" destId="{2A9FD86C-6DB9-4952-B0D1-1762E8D6E5A3}" srcOrd="1" destOrd="0" presId="urn:microsoft.com/office/officeart/2005/8/layout/matrix1"/>
    <dgm:cxn modelId="{63681B1A-3F4C-46E4-94F5-01FAB77865FD}" srcId="{ADAC0102-2721-4DBA-BD82-0DADF6D7B97B}" destId="{26810D85-2CC2-4127-9D4A-4CC4725EC3B1}" srcOrd="0" destOrd="0" parTransId="{207FBE47-BD79-4D73-AA1B-45736603B387}" sibTransId="{3BF711EB-9898-4C61-BE5A-EAC2C6213376}"/>
    <dgm:cxn modelId="{A17F289D-0B76-4F9C-8F9A-7FA128BB60F5}" type="presOf" srcId="{81AE3E24-8B2A-4627-B57C-7229F7061F2B}" destId="{E049E037-3627-46CB-A39A-6F394014A85C}" srcOrd="1" destOrd="0" presId="urn:microsoft.com/office/officeart/2005/8/layout/matrix1"/>
    <dgm:cxn modelId="{6E6AD93A-3D4D-428C-8D33-0412611ACFA0}" type="presOf" srcId="{AAF2367E-2E74-48D3-A158-DB9A4BBA7E07}" destId="{42A30941-3928-4081-B968-0FAD37BF8BE0}" srcOrd="0" destOrd="0" presId="urn:microsoft.com/office/officeart/2005/8/layout/matrix1"/>
    <dgm:cxn modelId="{AB14B52E-11F9-4A57-908A-896F83B8E5CE}" type="presOf" srcId="{7DF79CD3-CFBC-4345-8BE8-32EF04A31EC7}" destId="{04C799F1-ACE2-40C7-8B9D-4CC9DC105528}" srcOrd="1" destOrd="0" presId="urn:microsoft.com/office/officeart/2005/8/layout/matrix1"/>
    <dgm:cxn modelId="{B20449FC-4801-45EE-AAA7-679815B6375E}" srcId="{ADAC0102-2721-4DBA-BD82-0DADF6D7B97B}" destId="{7DF79CD3-CFBC-4345-8BE8-32EF04A31EC7}" srcOrd="1" destOrd="0" parTransId="{570132F3-4565-4DE9-912A-37F014875209}" sibTransId="{5FD8E43F-E0F0-47B7-AA9F-B57D27063E15}"/>
    <dgm:cxn modelId="{F3F2487A-4E2C-4AE7-A1F4-9BB0B092CCD2}" srcId="{ADAC0102-2721-4DBA-BD82-0DADF6D7B97B}" destId="{81AE3E24-8B2A-4627-B57C-7229F7061F2B}" srcOrd="2" destOrd="0" parTransId="{75428644-2444-41B3-A4E2-4591AB340EE9}" sibTransId="{C86BBC97-5016-41A1-99C9-470920992727}"/>
    <dgm:cxn modelId="{BBA0119D-428E-4663-AB6D-CB9DD82199D4}" type="presOf" srcId="{87A3DE31-9964-4AC0-9C75-654FD003E756}" destId="{A8514FD8-2174-4F95-B72D-55B3C5B0CC24}" srcOrd="1" destOrd="0" presId="urn:microsoft.com/office/officeart/2005/8/layout/matrix1"/>
    <dgm:cxn modelId="{CB1D7B0C-1791-46CD-82ED-EE171F499076}" type="presParOf" srcId="{42A30941-3928-4081-B968-0FAD37BF8BE0}" destId="{CF232240-AA46-4C80-B738-67D321B65B43}" srcOrd="0" destOrd="0" presId="urn:microsoft.com/office/officeart/2005/8/layout/matrix1"/>
    <dgm:cxn modelId="{71787608-3F5B-46E6-AD6A-FC8EDC422A1E}" type="presParOf" srcId="{CF232240-AA46-4C80-B738-67D321B65B43}" destId="{0C7CA8C1-927D-44D9-BCF8-7923E2FD586A}" srcOrd="0" destOrd="0" presId="urn:microsoft.com/office/officeart/2005/8/layout/matrix1"/>
    <dgm:cxn modelId="{BBDCDE37-6860-4E1C-8450-F9CA5814CA48}" type="presParOf" srcId="{CF232240-AA46-4C80-B738-67D321B65B43}" destId="{2A9FD86C-6DB9-4952-B0D1-1762E8D6E5A3}" srcOrd="1" destOrd="0" presId="urn:microsoft.com/office/officeart/2005/8/layout/matrix1"/>
    <dgm:cxn modelId="{1CB3D08E-3825-4AB7-A0D1-5CBE97A800D9}" type="presParOf" srcId="{CF232240-AA46-4C80-B738-67D321B65B43}" destId="{B021F128-D097-4699-A828-8A3AC510F5B7}" srcOrd="2" destOrd="0" presId="urn:microsoft.com/office/officeart/2005/8/layout/matrix1"/>
    <dgm:cxn modelId="{23BE1DF9-1D94-44E4-97F4-A29852BC0A51}" type="presParOf" srcId="{CF232240-AA46-4C80-B738-67D321B65B43}" destId="{04C799F1-ACE2-40C7-8B9D-4CC9DC105528}" srcOrd="3" destOrd="0" presId="urn:microsoft.com/office/officeart/2005/8/layout/matrix1"/>
    <dgm:cxn modelId="{ADF4ACD3-2FE4-48B1-BB06-036136497020}" type="presParOf" srcId="{CF232240-AA46-4C80-B738-67D321B65B43}" destId="{CE778539-59FC-48EF-9675-DD50303F8CC1}" srcOrd="4" destOrd="0" presId="urn:microsoft.com/office/officeart/2005/8/layout/matrix1"/>
    <dgm:cxn modelId="{6F68D29D-7FDC-4928-9530-18C4EC8955DA}" type="presParOf" srcId="{CF232240-AA46-4C80-B738-67D321B65B43}" destId="{E049E037-3627-46CB-A39A-6F394014A85C}" srcOrd="5" destOrd="0" presId="urn:microsoft.com/office/officeart/2005/8/layout/matrix1"/>
    <dgm:cxn modelId="{24658001-4ADF-419F-B68F-756B167B7642}" type="presParOf" srcId="{CF232240-AA46-4C80-B738-67D321B65B43}" destId="{6EDD92A4-565F-4404-8E3C-22DC75285A9D}" srcOrd="6" destOrd="0" presId="urn:microsoft.com/office/officeart/2005/8/layout/matrix1"/>
    <dgm:cxn modelId="{88480F5A-C74A-4A20-9426-5D85E970D620}" type="presParOf" srcId="{CF232240-AA46-4C80-B738-67D321B65B43}" destId="{A8514FD8-2174-4F95-B72D-55B3C5B0CC24}" srcOrd="7" destOrd="0" presId="urn:microsoft.com/office/officeart/2005/8/layout/matrix1"/>
    <dgm:cxn modelId="{81F74E2F-0968-4E88-89AC-175A70FBD0A0}" type="presParOf" srcId="{42A30941-3928-4081-B968-0FAD37BF8BE0}" destId="{222DDAA6-06F4-4C60-ADB3-7B47AAF7C78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5F53F1-8849-4B3A-AF25-314798CA68E3}" type="datetimeFigureOut">
              <a:rPr lang="zh-CN" altLang="en-US" smtClean="0"/>
              <a:t>2017/5/15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96E72B-3E97-49AA-B7C8-BA1879634CE9}" type="slidenum">
              <a:rPr lang="zh-CN" altLang="en-US" smtClean="0"/>
              <a:t>‹#›</a:t>
            </a:fld>
            <a:endParaRPr lang="zh-CN" altLang="en-US"/>
          </a:p>
        </p:txBody>
      </p:sp>
    </p:spTree>
    <p:extLst>
      <p:ext uri="{BB962C8B-B14F-4D97-AF65-F5344CB8AC3E}">
        <p14:creationId xmlns:p14="http://schemas.microsoft.com/office/powerpoint/2010/main" val="164514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96E72B-3E97-49AA-B7C8-BA1879634CE9}" type="slidenum">
              <a:rPr lang="zh-CN" altLang="en-US" smtClean="0"/>
              <a:t>18</a:t>
            </a:fld>
            <a:endParaRPr lang="zh-CN" altLang="en-US"/>
          </a:p>
        </p:txBody>
      </p:sp>
    </p:spTree>
    <p:extLst>
      <p:ext uri="{BB962C8B-B14F-4D97-AF65-F5344CB8AC3E}">
        <p14:creationId xmlns:p14="http://schemas.microsoft.com/office/powerpoint/2010/main" val="3979777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1" dirty="0" smtClean="0">
                <a:solidFill>
                  <a:srgbClr val="333333"/>
                </a:solidFill>
                <a:latin typeface="arial" panose="020B0604020202020204" pitchFamily="34" charset="0"/>
              </a:rPr>
              <a:t>亿邦动力网：此前春雨医生曾经透露，线下诊所已经成为公司主要盈利来源，新氧是否将云诊所作为未来的一个重要盈利途径？</a:t>
            </a:r>
            <a:endParaRPr lang="zh-CN" altLang="en-US" sz="1200" dirty="0" smtClean="0">
              <a:solidFill>
                <a:srgbClr val="333333"/>
              </a:solidFill>
              <a:latin typeface="arial" panose="020B0604020202020204" pitchFamily="34" charset="0"/>
            </a:endParaRPr>
          </a:p>
          <a:p>
            <a:r>
              <a:rPr lang="zh-CN" altLang="en-US" sz="1200" b="1" dirty="0" smtClean="0">
                <a:solidFill>
                  <a:srgbClr val="333333"/>
                </a:solidFill>
                <a:latin typeface="arial" panose="020B0604020202020204" pitchFamily="34" charset="0"/>
              </a:rPr>
              <a:t>金星：</a:t>
            </a:r>
            <a:r>
              <a:rPr lang="zh-CN" altLang="en-US" sz="1200" dirty="0" smtClean="0">
                <a:solidFill>
                  <a:srgbClr val="333333"/>
                </a:solidFill>
                <a:latin typeface="arial" panose="020B0604020202020204" pitchFamily="34" charset="0"/>
              </a:rPr>
              <a:t>会是一个盈利来源吧。不过我们现在的收入构成主要还是“广告</a:t>
            </a:r>
            <a:r>
              <a:rPr lang="en-US" altLang="zh-CN" sz="1200" dirty="0" smtClean="0">
                <a:solidFill>
                  <a:srgbClr val="333333"/>
                </a:solidFill>
                <a:latin typeface="arial" panose="020B0604020202020204" pitchFamily="34" charset="0"/>
              </a:rPr>
              <a:t>+</a:t>
            </a:r>
            <a:r>
              <a:rPr lang="zh-CN" altLang="en-US" sz="1200" dirty="0" smtClean="0">
                <a:solidFill>
                  <a:srgbClr val="333333"/>
                </a:solidFill>
                <a:latin typeface="arial" panose="020B0604020202020204" pitchFamily="34" charset="0"/>
              </a:rPr>
              <a:t>平台交易服务费”，后者占比更大。未来我们还会考虑进入上游的药品流通环节。</a:t>
            </a:r>
            <a:endParaRPr lang="zh-CN" altLang="en-US" sz="1200" b="0" i="0" dirty="0" smtClean="0">
              <a:solidFill>
                <a:srgbClr val="333333"/>
              </a:solidFill>
              <a:effectLst/>
              <a:latin typeface="arial" panose="020B0604020202020204" pitchFamily="34" charset="0"/>
            </a:endParaRPr>
          </a:p>
          <a:p>
            <a:endParaRPr lang="zh-CN" altLang="en-US" dirty="0"/>
          </a:p>
        </p:txBody>
      </p:sp>
      <p:sp>
        <p:nvSpPr>
          <p:cNvPr id="4" name="灯片编号占位符 3"/>
          <p:cNvSpPr>
            <a:spLocks noGrp="1"/>
          </p:cNvSpPr>
          <p:nvPr>
            <p:ph type="sldNum" sz="quarter" idx="10"/>
          </p:nvPr>
        </p:nvSpPr>
        <p:spPr/>
        <p:txBody>
          <a:bodyPr/>
          <a:lstStyle/>
          <a:p>
            <a:fld id="{1C96E72B-3E97-49AA-B7C8-BA1879634CE9}" type="slidenum">
              <a:rPr lang="zh-CN" altLang="en-US" smtClean="0"/>
              <a:t>27</a:t>
            </a:fld>
            <a:endParaRPr lang="zh-CN" altLang="en-US"/>
          </a:p>
        </p:txBody>
      </p:sp>
    </p:spTree>
    <p:extLst>
      <p:ext uri="{BB962C8B-B14F-4D97-AF65-F5344CB8AC3E}">
        <p14:creationId xmlns:p14="http://schemas.microsoft.com/office/powerpoint/2010/main" val="1314160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solidFill>
                  <a:srgbClr val="333333"/>
                </a:solidFill>
                <a:latin typeface="arial" panose="020B0604020202020204" pitchFamily="34" charset="0"/>
              </a:rPr>
              <a:t>新氧合作的医美机构中，大型医院也有，中小型也有，但是合作效果最好、导流最多的还是中小型诊所，大部分都是医生自己开的（私人诊所）。</a:t>
            </a:r>
            <a:r>
              <a:rPr lang="en-US" altLang="zh-CN" dirty="0" smtClean="0">
                <a:solidFill>
                  <a:srgbClr val="333333"/>
                </a:solidFill>
                <a:latin typeface="arial" panose="020B0604020202020204" pitchFamily="34" charset="0"/>
              </a:rPr>
              <a:t>5000</a:t>
            </a:r>
            <a:r>
              <a:rPr lang="zh-CN" altLang="en-US" dirty="0" smtClean="0">
                <a:solidFill>
                  <a:srgbClr val="333333"/>
                </a:solidFill>
                <a:latin typeface="arial" panose="020B0604020202020204" pitchFamily="34" charset="0"/>
              </a:rPr>
              <a:t>家合作机构中，私人诊所占</a:t>
            </a:r>
            <a:r>
              <a:rPr lang="en-US" altLang="zh-CN" dirty="0" smtClean="0">
                <a:solidFill>
                  <a:srgbClr val="333333"/>
                </a:solidFill>
                <a:latin typeface="arial" panose="020B0604020202020204" pitchFamily="34" charset="0"/>
              </a:rPr>
              <a:t>30%</a:t>
            </a:r>
            <a:r>
              <a:rPr lang="zh-CN" altLang="en-US" dirty="0" smtClean="0">
                <a:solidFill>
                  <a:srgbClr val="333333"/>
                </a:solidFill>
                <a:latin typeface="arial" panose="020B0604020202020204" pitchFamily="34" charset="0"/>
              </a:rPr>
              <a:t>多。</a:t>
            </a:r>
            <a:endParaRPr lang="zh-CN" altLang="en-US" dirty="0"/>
          </a:p>
        </p:txBody>
      </p:sp>
      <p:sp>
        <p:nvSpPr>
          <p:cNvPr id="4" name="灯片编号占位符 3"/>
          <p:cNvSpPr>
            <a:spLocks noGrp="1"/>
          </p:cNvSpPr>
          <p:nvPr>
            <p:ph type="sldNum" sz="quarter" idx="10"/>
          </p:nvPr>
        </p:nvSpPr>
        <p:spPr/>
        <p:txBody>
          <a:bodyPr/>
          <a:lstStyle/>
          <a:p>
            <a:fld id="{1C96E72B-3E97-49AA-B7C8-BA1879634CE9}" type="slidenum">
              <a:rPr lang="zh-CN" altLang="en-US" smtClean="0"/>
              <a:t>29</a:t>
            </a:fld>
            <a:endParaRPr lang="zh-CN" altLang="en-US"/>
          </a:p>
        </p:txBody>
      </p:sp>
    </p:spTree>
    <p:extLst>
      <p:ext uri="{BB962C8B-B14F-4D97-AF65-F5344CB8AC3E}">
        <p14:creationId xmlns:p14="http://schemas.microsoft.com/office/powerpoint/2010/main" val="3284675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solidFill>
                  <a:srgbClr val="333333"/>
                </a:solidFill>
                <a:latin typeface="arial" panose="020B0604020202020204" pitchFamily="34" charset="0"/>
              </a:rPr>
              <a:t>在美国医美市场里，一半以上的份额都是抗衰老的市场。未来，男女老少每个人都可能需要抗衰老。所以可能用不了多少年，我们每个人都有医美的需求，整个医美的观念也会越来越替代整形或者整容进入到消费者的头脑里面。</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1C96E72B-3E97-49AA-B7C8-BA1879634CE9}" type="slidenum">
              <a:rPr lang="zh-CN" altLang="en-US" smtClean="0"/>
              <a:t>34</a:t>
            </a:fld>
            <a:endParaRPr lang="zh-CN" altLang="en-US"/>
          </a:p>
        </p:txBody>
      </p:sp>
    </p:spTree>
    <p:extLst>
      <p:ext uri="{BB962C8B-B14F-4D97-AF65-F5344CB8AC3E}">
        <p14:creationId xmlns:p14="http://schemas.microsoft.com/office/powerpoint/2010/main" val="713007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2017/5/15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2017/5/15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2017/5/15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2017/5/15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2017/5/15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2017/5/15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2017/5/15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2017/5/15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2017/5/15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2017/5/15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2017/5/15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2017/5/15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jpeg"/></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156951" y="1017054"/>
            <a:ext cx="10387013" cy="795655"/>
          </a:xfrm>
        </p:spPr>
        <p:txBody>
          <a:bodyPr>
            <a:noAutofit/>
          </a:bodyPr>
          <a:lstStyle/>
          <a:p>
            <a:r>
              <a:rPr lang="zh-CN" altLang="en-US" sz="5400" b="1" dirty="0">
                <a:solidFill>
                  <a:srgbClr val="64B62E"/>
                </a:solidFill>
              </a:rPr>
              <a:t>医美</a:t>
            </a:r>
            <a:r>
              <a:rPr lang="en-US" altLang="zh-CN" sz="5400" b="1" dirty="0">
                <a:solidFill>
                  <a:srgbClr val="64B62E"/>
                </a:solidFill>
              </a:rPr>
              <a:t>O2O</a:t>
            </a:r>
            <a:r>
              <a:rPr lang="zh-CN" altLang="en-US" sz="5400" b="1" dirty="0">
                <a:solidFill>
                  <a:srgbClr val="64B62E"/>
                </a:solidFill>
              </a:rPr>
              <a:t>行业与新氧美容分析报告</a:t>
            </a: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1695" y="2741477"/>
            <a:ext cx="2776880" cy="3691520"/>
          </a:xfrm>
          <a:prstGeom prst="rect">
            <a:avLst/>
          </a:prstGeom>
        </p:spPr>
      </p:pic>
      <p:sp>
        <p:nvSpPr>
          <p:cNvPr id="4" name="文本框 3"/>
          <p:cNvSpPr txBox="1"/>
          <p:nvPr/>
        </p:nvSpPr>
        <p:spPr>
          <a:xfrm>
            <a:off x="7547019" y="3683358"/>
            <a:ext cx="2678805" cy="1384995"/>
          </a:xfrm>
          <a:prstGeom prst="rect">
            <a:avLst/>
          </a:prstGeom>
          <a:noFill/>
        </p:spPr>
        <p:txBody>
          <a:bodyPr wrap="square" rtlCol="0">
            <a:spAutoFit/>
          </a:bodyPr>
          <a:lstStyle/>
          <a:p>
            <a:r>
              <a:rPr lang="zh-CN" altLang="en-US" sz="2800" b="1" dirty="0" smtClean="0">
                <a:solidFill>
                  <a:srgbClr val="64B62E"/>
                </a:solidFill>
              </a:rPr>
              <a:t>对美业行业分析感兴趣可加此群</a:t>
            </a:r>
            <a:endParaRPr lang="zh-CN" altLang="en-US" sz="2800" b="1" dirty="0">
              <a:solidFill>
                <a:srgbClr val="64B62E"/>
              </a:solidFill>
            </a:endParaRPr>
          </a:p>
        </p:txBody>
      </p:sp>
      <p:sp>
        <p:nvSpPr>
          <p:cNvPr id="5" name="文本框 4"/>
          <p:cNvSpPr txBox="1"/>
          <p:nvPr/>
        </p:nvSpPr>
        <p:spPr>
          <a:xfrm>
            <a:off x="3606083" y="2011942"/>
            <a:ext cx="5280338" cy="369332"/>
          </a:xfrm>
          <a:prstGeom prst="rect">
            <a:avLst/>
          </a:prstGeom>
          <a:noFill/>
        </p:spPr>
        <p:txBody>
          <a:bodyPr wrap="square" rtlCol="0">
            <a:spAutoFit/>
          </a:bodyPr>
          <a:lstStyle/>
          <a:p>
            <a:r>
              <a:rPr lang="zh-CN" altLang="en-US" dirty="0" smtClean="0">
                <a:solidFill>
                  <a:srgbClr val="64B62E"/>
                </a:solidFill>
              </a:rPr>
              <a:t>作者</a:t>
            </a:r>
            <a:r>
              <a:rPr lang="en-US" altLang="zh-CN" dirty="0" smtClean="0">
                <a:solidFill>
                  <a:srgbClr val="64B62E"/>
                </a:solidFill>
              </a:rPr>
              <a:t>: Illusion  </a:t>
            </a:r>
            <a:r>
              <a:rPr lang="zh-CN" altLang="en-US" dirty="0" smtClean="0">
                <a:solidFill>
                  <a:srgbClr val="64B62E"/>
                </a:solidFill>
              </a:rPr>
              <a:t>微信号</a:t>
            </a:r>
            <a:r>
              <a:rPr lang="en-US" altLang="zh-CN" dirty="0" smtClean="0">
                <a:solidFill>
                  <a:srgbClr val="64B62E"/>
                </a:solidFill>
              </a:rPr>
              <a:t>: gj2692418603 </a:t>
            </a:r>
            <a:r>
              <a:rPr lang="zh-CN" altLang="en-US" dirty="0" smtClean="0">
                <a:solidFill>
                  <a:srgbClr val="64B62E"/>
                </a:solidFill>
              </a:rPr>
              <a:t>欢迎交流</a:t>
            </a:r>
            <a:endParaRPr lang="zh-CN" altLang="en-US" dirty="0">
              <a:solidFill>
                <a:srgbClr val="64B62E"/>
              </a:solidFill>
            </a:endParaRPr>
          </a:p>
        </p:txBody>
      </p:sp>
    </p:spTree>
    <p:extLst>
      <p:ext uri="{BB962C8B-B14F-4D97-AF65-F5344CB8AC3E}">
        <p14:creationId xmlns:p14="http://schemas.microsoft.com/office/powerpoint/2010/main" val="3473742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stretch>
            <a:fillRect/>
          </a:stretch>
        </p:blipFill>
        <p:spPr>
          <a:xfrm>
            <a:off x="3572510" y="1550670"/>
            <a:ext cx="4284980" cy="1250315"/>
          </a:xfrm>
          <a:prstGeom prst="rect">
            <a:avLst/>
          </a:prstGeom>
        </p:spPr>
      </p:pic>
      <p:pic>
        <p:nvPicPr>
          <p:cNvPr id="3" name="图片 2"/>
          <p:cNvPicPr>
            <a:picLocks noChangeAspect="1"/>
          </p:cNvPicPr>
          <p:nvPr/>
        </p:nvPicPr>
        <p:blipFill rotWithShape="1">
          <a:blip r:embed="rId3"/>
          <a:srcRect l="65" t="7117" r="8489" b="897"/>
          <a:stretch/>
        </p:blipFill>
        <p:spPr>
          <a:xfrm>
            <a:off x="982981" y="1096228"/>
            <a:ext cx="8910767" cy="5573910"/>
          </a:xfrm>
          <a:prstGeom prst="rect">
            <a:avLst/>
          </a:prstGeom>
        </p:spPr>
      </p:pic>
      <p:sp>
        <p:nvSpPr>
          <p:cNvPr id="16" name="矩形 15"/>
          <p:cNvSpPr/>
          <p:nvPr/>
        </p:nvSpPr>
        <p:spPr>
          <a:xfrm>
            <a:off x="767651" y="825163"/>
            <a:ext cx="1429555" cy="68379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8131097" y="5768924"/>
            <a:ext cx="1429555" cy="68379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199" y="365125"/>
            <a:ext cx="7172459" cy="560070"/>
          </a:xfrm>
        </p:spPr>
        <p:txBody>
          <a:bodyPr>
            <a:noAutofit/>
          </a:bodyPr>
          <a:lstStyle/>
          <a:p>
            <a:r>
              <a:rPr lang="zh-CN" altLang="en-US" sz="2400" b="1" dirty="0">
                <a:solidFill>
                  <a:srgbClr val="64B62E"/>
                </a:solidFill>
                <a:latin typeface="+mj-ea"/>
              </a:rPr>
              <a:t>医美</a:t>
            </a:r>
            <a:r>
              <a:rPr lang="en-US" altLang="zh-CN" sz="2400" b="1" dirty="0" smtClean="0">
                <a:solidFill>
                  <a:srgbClr val="64B62E"/>
                </a:solidFill>
                <a:latin typeface="+mj-ea"/>
              </a:rPr>
              <a:t>O2O</a:t>
            </a:r>
            <a:r>
              <a:rPr lang="zh-CN" altLang="en-US" sz="2400" b="1" dirty="0" smtClean="0">
                <a:solidFill>
                  <a:srgbClr val="64B62E"/>
                </a:solidFill>
                <a:latin typeface="+mj-ea"/>
              </a:rPr>
              <a:t>企业的</a:t>
            </a:r>
            <a:r>
              <a:rPr lang="en-US" altLang="zh-CN" sz="2400" b="1" dirty="0" smtClean="0">
                <a:solidFill>
                  <a:srgbClr val="64B62E"/>
                </a:solidFill>
                <a:latin typeface="+mj-ea"/>
              </a:rPr>
              <a:t>APP</a:t>
            </a:r>
            <a:r>
              <a:rPr lang="zh-CN" altLang="en-US" sz="2400" b="1" dirty="0" smtClean="0">
                <a:solidFill>
                  <a:srgbClr val="64B62E"/>
                </a:solidFill>
                <a:latin typeface="+mj-ea"/>
              </a:rPr>
              <a:t>应用市场表现</a:t>
            </a:r>
            <a:endParaRPr lang="en-US" altLang="zh-CN" sz="2400" b="1" dirty="0">
              <a:solidFill>
                <a:srgbClr val="64B62E"/>
              </a:solidFill>
              <a:latin typeface="+mj-ea"/>
            </a:endParaRPr>
          </a:p>
        </p:txBody>
      </p:sp>
      <p:graphicFrame>
        <p:nvGraphicFramePr>
          <p:cNvPr id="3" name="表格 2"/>
          <p:cNvGraphicFramePr>
            <a:graphicFrameLocks noGrp="1"/>
          </p:cNvGraphicFramePr>
          <p:nvPr>
            <p:extLst>
              <p:ext uri="{D42A27DB-BD31-4B8C-83A1-F6EECF244321}">
                <p14:modId xmlns:p14="http://schemas.microsoft.com/office/powerpoint/2010/main" val="2921572444"/>
              </p:ext>
            </p:extLst>
          </p:nvPr>
        </p:nvGraphicFramePr>
        <p:xfrm>
          <a:off x="895670" y="1587502"/>
          <a:ext cx="8754172" cy="1807606"/>
        </p:xfrm>
        <a:graphic>
          <a:graphicData uri="http://schemas.openxmlformats.org/drawingml/2006/table">
            <a:tbl>
              <a:tblPr firstRow="1" bandRow="1">
                <a:effectLst>
                  <a:outerShdw blurRad="50800" dist="50800" dir="5400000" algn="ctr" rotWithShape="0">
                    <a:srgbClr val="92D050"/>
                  </a:outerShdw>
                </a:effectLst>
                <a:tableStyleId>{5C22544A-7EE6-4342-B048-85BDC9FD1C3A}</a:tableStyleId>
              </a:tblPr>
              <a:tblGrid>
                <a:gridCol w="1386008">
                  <a:extLst>
                    <a:ext uri="{9D8B030D-6E8A-4147-A177-3AD203B41FA5}">
                      <a16:colId xmlns:a16="http://schemas.microsoft.com/office/drawing/2014/main" xmlns="" val="20000"/>
                    </a:ext>
                  </a:extLst>
                </a:gridCol>
                <a:gridCol w="1386008">
                  <a:extLst>
                    <a:ext uri="{9D8B030D-6E8A-4147-A177-3AD203B41FA5}">
                      <a16:colId xmlns:a16="http://schemas.microsoft.com/office/drawing/2014/main" xmlns="" val="20001"/>
                    </a:ext>
                  </a:extLst>
                </a:gridCol>
                <a:gridCol w="1824133">
                  <a:extLst>
                    <a:ext uri="{9D8B030D-6E8A-4147-A177-3AD203B41FA5}">
                      <a16:colId xmlns:a16="http://schemas.microsoft.com/office/drawing/2014/main" xmlns="" val="20002"/>
                    </a:ext>
                  </a:extLst>
                </a:gridCol>
                <a:gridCol w="1400300">
                  <a:extLst>
                    <a:ext uri="{9D8B030D-6E8A-4147-A177-3AD203B41FA5}">
                      <a16:colId xmlns:a16="http://schemas.microsoft.com/office/drawing/2014/main" xmlns="" val="20003"/>
                    </a:ext>
                  </a:extLst>
                </a:gridCol>
                <a:gridCol w="1371715">
                  <a:extLst>
                    <a:ext uri="{9D8B030D-6E8A-4147-A177-3AD203B41FA5}">
                      <a16:colId xmlns:a16="http://schemas.microsoft.com/office/drawing/2014/main" xmlns="" val="20004"/>
                    </a:ext>
                  </a:extLst>
                </a:gridCol>
                <a:gridCol w="1386008">
                  <a:extLst>
                    <a:ext uri="{9D8B030D-6E8A-4147-A177-3AD203B41FA5}">
                      <a16:colId xmlns:a16="http://schemas.microsoft.com/office/drawing/2014/main" xmlns="" val="20005"/>
                    </a:ext>
                  </a:extLst>
                </a:gridCol>
              </a:tblGrid>
              <a:tr h="710326">
                <a:tc>
                  <a:txBody>
                    <a:bodyPr/>
                    <a:lstStyle/>
                    <a:p>
                      <a:r>
                        <a:rPr lang="en-US" altLang="zh-CN" dirty="0" smtClean="0"/>
                        <a:t>APP</a:t>
                      </a:r>
                      <a:endParaRPr lang="zh-CN" altLang="en-US" dirty="0"/>
                    </a:p>
                  </a:txBody>
                  <a:tcPr/>
                </a:tc>
                <a:tc>
                  <a:txBody>
                    <a:bodyPr/>
                    <a:lstStyle/>
                    <a:p>
                      <a:r>
                        <a:rPr lang="zh-CN" altLang="en-US" dirty="0"/>
                        <a:t>总体排名</a:t>
                      </a:r>
                    </a:p>
                  </a:txBody>
                  <a:tcPr/>
                </a:tc>
                <a:tc>
                  <a:txBody>
                    <a:bodyPr/>
                    <a:lstStyle/>
                    <a:p>
                      <a:r>
                        <a:rPr lang="zh-CN" altLang="en-US" dirty="0"/>
                        <a:t>美容健康</a:t>
                      </a:r>
                      <a:r>
                        <a:rPr lang="zh-CN" altLang="en-US" dirty="0" smtClean="0"/>
                        <a:t>行业排名</a:t>
                      </a:r>
                      <a:endParaRPr lang="zh-CN" altLang="en-US" dirty="0"/>
                    </a:p>
                  </a:txBody>
                  <a:tcPr/>
                </a:tc>
                <a:tc>
                  <a:txBody>
                    <a:bodyPr/>
                    <a:lstStyle/>
                    <a:p>
                      <a:r>
                        <a:rPr lang="en-US" altLang="zh-CN" dirty="0" smtClean="0"/>
                        <a:t>O2O</a:t>
                      </a:r>
                      <a:r>
                        <a:rPr lang="zh-CN" altLang="en-US" dirty="0" smtClean="0"/>
                        <a:t>分类排名</a:t>
                      </a:r>
                      <a:endParaRPr lang="zh-CN" altLang="en-US" dirty="0"/>
                    </a:p>
                  </a:txBody>
                  <a:tcPr>
                    <a:solidFill>
                      <a:srgbClr val="5B9BD5"/>
                    </a:solidFill>
                  </a:tcPr>
                </a:tc>
                <a:tc>
                  <a:txBody>
                    <a:bodyPr/>
                    <a:lstStyle/>
                    <a:p>
                      <a:r>
                        <a:rPr lang="zh-CN" altLang="en-US" dirty="0"/>
                        <a:t>覆盖率</a:t>
                      </a:r>
                    </a:p>
                  </a:txBody>
                  <a:tcPr/>
                </a:tc>
                <a:tc>
                  <a:txBody>
                    <a:bodyPr/>
                    <a:lstStyle/>
                    <a:p>
                      <a:r>
                        <a:rPr lang="zh-CN" altLang="en-US" dirty="0"/>
                        <a:t>活跃率</a:t>
                      </a:r>
                    </a:p>
                  </a:txBody>
                  <a:tcPr/>
                </a:tc>
                <a:extLst>
                  <a:ext uri="{0D108BD9-81ED-4DB2-BD59-A6C34878D82A}">
                    <a16:rowId xmlns:a16="http://schemas.microsoft.com/office/drawing/2014/main" xmlns="" val="10000"/>
                  </a:ext>
                </a:extLst>
              </a:tr>
              <a:tr h="321904">
                <a:tc>
                  <a:txBody>
                    <a:bodyPr/>
                    <a:lstStyle/>
                    <a:p>
                      <a:r>
                        <a:rPr lang="zh-CN" altLang="en-US" dirty="0"/>
                        <a:t>新氧</a:t>
                      </a:r>
                    </a:p>
                  </a:txBody>
                  <a:tcPr/>
                </a:tc>
                <a:tc>
                  <a:txBody>
                    <a:bodyPr/>
                    <a:lstStyle/>
                    <a:p>
                      <a:r>
                        <a:rPr lang="en-US" altLang="zh-CN" dirty="0"/>
                        <a:t>2345</a:t>
                      </a:r>
                      <a:endParaRPr lang="zh-CN" altLang="en-US" dirty="0"/>
                    </a:p>
                  </a:txBody>
                  <a:tcPr/>
                </a:tc>
                <a:tc>
                  <a:txBody>
                    <a:bodyPr/>
                    <a:lstStyle/>
                    <a:p>
                      <a:r>
                        <a:rPr lang="en-US" altLang="zh-CN" dirty="0"/>
                        <a:t>32</a:t>
                      </a:r>
                      <a:endParaRPr lang="zh-CN" altLang="en-US" dirty="0"/>
                    </a:p>
                  </a:txBody>
                  <a:tcPr/>
                </a:tc>
                <a:tc>
                  <a:txBody>
                    <a:bodyPr/>
                    <a:lstStyle/>
                    <a:p>
                      <a:r>
                        <a:rPr lang="en-US" altLang="zh-CN" dirty="0"/>
                        <a:t>203</a:t>
                      </a:r>
                      <a:endParaRPr lang="zh-CN" altLang="en-US" dirty="0"/>
                    </a:p>
                  </a:txBody>
                  <a:tcPr/>
                </a:tc>
                <a:tc>
                  <a:txBody>
                    <a:bodyPr/>
                    <a:lstStyle/>
                    <a:p>
                      <a:r>
                        <a:rPr lang="en-US" altLang="zh-CN" dirty="0"/>
                        <a:t>0.05%</a:t>
                      </a:r>
                      <a:endParaRPr lang="zh-CN" altLang="en-US" dirty="0"/>
                    </a:p>
                  </a:txBody>
                  <a:tcPr/>
                </a:tc>
                <a:tc>
                  <a:txBody>
                    <a:bodyPr/>
                    <a:lstStyle/>
                    <a:p>
                      <a:r>
                        <a:rPr lang="en-US" altLang="zh-CN" dirty="0"/>
                        <a:t>0.04%</a:t>
                      </a:r>
                      <a:endParaRPr lang="zh-CN" altLang="en-US" dirty="0"/>
                    </a:p>
                  </a:txBody>
                  <a:tcPr/>
                </a:tc>
                <a:extLst>
                  <a:ext uri="{0D108BD9-81ED-4DB2-BD59-A6C34878D82A}">
                    <a16:rowId xmlns:a16="http://schemas.microsoft.com/office/drawing/2014/main" xmlns="" val="10001"/>
                  </a:ext>
                </a:extLst>
              </a:tr>
              <a:tr h="321904">
                <a:tc>
                  <a:txBody>
                    <a:bodyPr/>
                    <a:lstStyle/>
                    <a:p>
                      <a:r>
                        <a:rPr lang="zh-CN" altLang="en-US" dirty="0"/>
                        <a:t>更美</a:t>
                      </a:r>
                    </a:p>
                  </a:txBody>
                  <a:tcPr/>
                </a:tc>
                <a:tc>
                  <a:txBody>
                    <a:bodyPr/>
                    <a:lstStyle/>
                    <a:p>
                      <a:r>
                        <a:rPr lang="en-US" altLang="zh-CN" dirty="0"/>
                        <a:t>2479</a:t>
                      </a:r>
                      <a:endParaRPr lang="zh-CN" altLang="en-US" dirty="0"/>
                    </a:p>
                  </a:txBody>
                  <a:tcPr/>
                </a:tc>
                <a:tc>
                  <a:txBody>
                    <a:bodyPr/>
                    <a:lstStyle/>
                    <a:p>
                      <a:r>
                        <a:rPr lang="en-US" altLang="zh-CN" dirty="0"/>
                        <a:t>38</a:t>
                      </a:r>
                      <a:endParaRPr lang="zh-CN" altLang="en-US" dirty="0"/>
                    </a:p>
                  </a:txBody>
                  <a:tcPr/>
                </a:tc>
                <a:tc>
                  <a:txBody>
                    <a:bodyPr/>
                    <a:lstStyle/>
                    <a:p>
                      <a:r>
                        <a:rPr lang="en-US" altLang="zh-CN" dirty="0"/>
                        <a:t>210</a:t>
                      </a:r>
                      <a:endParaRPr lang="zh-CN" altLang="en-US" dirty="0"/>
                    </a:p>
                  </a:txBody>
                  <a:tcPr/>
                </a:tc>
                <a:tc>
                  <a:txBody>
                    <a:bodyPr/>
                    <a:lstStyle/>
                    <a:p>
                      <a:r>
                        <a:rPr lang="en-US" altLang="zh-CN" dirty="0"/>
                        <a:t>0.04%</a:t>
                      </a:r>
                      <a:endParaRPr lang="zh-CN" altLang="en-US" dirty="0"/>
                    </a:p>
                  </a:txBody>
                  <a:tcPr/>
                </a:tc>
                <a:tc>
                  <a:txBody>
                    <a:bodyPr/>
                    <a:lstStyle/>
                    <a:p>
                      <a:r>
                        <a:rPr lang="en-US" altLang="zh-CN" dirty="0"/>
                        <a:t>0.03%</a:t>
                      </a:r>
                      <a:endParaRPr lang="zh-CN" altLang="en-US" dirty="0"/>
                    </a:p>
                  </a:txBody>
                  <a:tcPr/>
                </a:tc>
                <a:extLst>
                  <a:ext uri="{0D108BD9-81ED-4DB2-BD59-A6C34878D82A}">
                    <a16:rowId xmlns:a16="http://schemas.microsoft.com/office/drawing/2014/main" xmlns="" val="10002"/>
                  </a:ext>
                </a:extLst>
              </a:tr>
              <a:tr h="321904">
                <a:tc>
                  <a:txBody>
                    <a:bodyPr/>
                    <a:lstStyle/>
                    <a:p>
                      <a:r>
                        <a:rPr lang="zh-CN" altLang="en-US" dirty="0"/>
                        <a:t>悦美</a:t>
                      </a:r>
                    </a:p>
                  </a:txBody>
                  <a:tcPr/>
                </a:tc>
                <a:tc>
                  <a:txBody>
                    <a:bodyPr/>
                    <a:lstStyle/>
                    <a:p>
                      <a:r>
                        <a:rPr lang="en-US" altLang="zh-CN" dirty="0"/>
                        <a:t>4203</a:t>
                      </a:r>
                      <a:endParaRPr lang="zh-CN" altLang="en-US" dirty="0"/>
                    </a:p>
                  </a:txBody>
                  <a:tcPr/>
                </a:tc>
                <a:tc>
                  <a:txBody>
                    <a:bodyPr/>
                    <a:lstStyle/>
                    <a:p>
                      <a:r>
                        <a:rPr lang="en-US" altLang="zh-CN" dirty="0"/>
                        <a:t>75</a:t>
                      </a:r>
                      <a:endParaRPr lang="zh-CN" altLang="en-US" dirty="0"/>
                    </a:p>
                  </a:txBody>
                  <a:tcPr/>
                </a:tc>
                <a:tc>
                  <a:txBody>
                    <a:bodyPr/>
                    <a:lstStyle/>
                    <a:p>
                      <a:r>
                        <a:rPr lang="en-US" altLang="zh-CN" dirty="0"/>
                        <a:t>305</a:t>
                      </a:r>
                      <a:endParaRPr lang="zh-CN" altLang="en-US" dirty="0"/>
                    </a:p>
                  </a:txBody>
                  <a:tcPr/>
                </a:tc>
                <a:tc>
                  <a:txBody>
                    <a:bodyPr/>
                    <a:lstStyle/>
                    <a:p>
                      <a:r>
                        <a:rPr lang="en-US" altLang="zh-CN" dirty="0"/>
                        <a:t>0.01%</a:t>
                      </a:r>
                      <a:endParaRPr lang="zh-CN" altLang="en-US" dirty="0"/>
                    </a:p>
                  </a:txBody>
                  <a:tcPr/>
                </a:tc>
                <a:tc>
                  <a:txBody>
                    <a:bodyPr/>
                    <a:lstStyle/>
                    <a:p>
                      <a:r>
                        <a:rPr lang="en-US" altLang="zh-CN" dirty="0"/>
                        <a:t>0.01%</a:t>
                      </a:r>
                      <a:endParaRPr lang="zh-CN" altLang="en-US" dirty="0"/>
                    </a:p>
                  </a:txBody>
                  <a:tcPr/>
                </a:tc>
                <a:extLst>
                  <a:ext uri="{0D108BD9-81ED-4DB2-BD59-A6C34878D82A}">
                    <a16:rowId xmlns:a16="http://schemas.microsoft.com/office/drawing/2014/main" xmlns="" val="10003"/>
                  </a:ext>
                </a:extLst>
              </a:tr>
            </a:tbl>
          </a:graphicData>
        </a:graphic>
      </p:graphicFrame>
      <p:sp>
        <p:nvSpPr>
          <p:cNvPr id="4" name="文本框 3"/>
          <p:cNvSpPr txBox="1"/>
          <p:nvPr/>
        </p:nvSpPr>
        <p:spPr>
          <a:xfrm>
            <a:off x="6986764" y="6368108"/>
            <a:ext cx="2799903" cy="276999"/>
          </a:xfrm>
          <a:prstGeom prst="rect">
            <a:avLst/>
          </a:prstGeom>
          <a:noFill/>
        </p:spPr>
        <p:txBody>
          <a:bodyPr wrap="square" rtlCol="0">
            <a:spAutoFit/>
          </a:bodyPr>
          <a:lstStyle/>
          <a:p>
            <a:r>
              <a:rPr lang="zh-CN" altLang="en-US" sz="1200" b="1" dirty="0">
                <a:solidFill>
                  <a:srgbClr val="98CB55"/>
                </a:solidFill>
                <a:latin typeface="+mn-ea"/>
              </a:rPr>
              <a:t>统计日期</a:t>
            </a:r>
            <a:r>
              <a:rPr lang="en-US" altLang="zh-CN" sz="1200" b="1" dirty="0">
                <a:solidFill>
                  <a:srgbClr val="98CB55"/>
                </a:solidFill>
                <a:latin typeface="+mn-ea"/>
              </a:rPr>
              <a:t>:</a:t>
            </a:r>
            <a:r>
              <a:rPr lang="en-US" altLang="zh-CN" sz="1200" b="1" dirty="0" smtClean="0">
                <a:solidFill>
                  <a:srgbClr val="98CB55"/>
                </a:solidFill>
                <a:latin typeface="+mn-ea"/>
              </a:rPr>
              <a:t>2017-5-8 </a:t>
            </a:r>
            <a:r>
              <a:rPr lang="zh-CN" altLang="en-US" sz="1200" b="1" dirty="0" smtClean="0">
                <a:solidFill>
                  <a:srgbClr val="98CB55"/>
                </a:solidFill>
                <a:latin typeface="+mn-ea"/>
              </a:rPr>
              <a:t>数据来源</a:t>
            </a:r>
            <a:r>
              <a:rPr lang="en-US" altLang="zh-CN" sz="1200" b="1" dirty="0" smtClean="0">
                <a:solidFill>
                  <a:srgbClr val="98CB55"/>
                </a:solidFill>
                <a:latin typeface="+mn-ea"/>
              </a:rPr>
              <a:t>:</a:t>
            </a:r>
            <a:r>
              <a:rPr lang="zh-CN" altLang="en-US" sz="1200" b="1" dirty="0" smtClean="0">
                <a:solidFill>
                  <a:srgbClr val="98CB55"/>
                </a:solidFill>
                <a:latin typeface="+mn-ea"/>
              </a:rPr>
              <a:t>禅大师</a:t>
            </a:r>
            <a:endParaRPr lang="zh-CN" altLang="en-US" sz="1200" b="1" dirty="0">
              <a:solidFill>
                <a:srgbClr val="98CB55"/>
              </a:solidFill>
              <a:latin typeface="+mn-ea"/>
            </a:endParaRPr>
          </a:p>
        </p:txBody>
      </p:sp>
      <p:graphicFrame>
        <p:nvGraphicFramePr>
          <p:cNvPr id="18" name="表格 17"/>
          <p:cNvGraphicFramePr>
            <a:graphicFrameLocks noGrp="1"/>
          </p:cNvGraphicFramePr>
          <p:nvPr>
            <p:extLst>
              <p:ext uri="{D42A27DB-BD31-4B8C-83A1-F6EECF244321}">
                <p14:modId xmlns:p14="http://schemas.microsoft.com/office/powerpoint/2010/main" val="335906524"/>
              </p:ext>
            </p:extLst>
          </p:nvPr>
        </p:nvGraphicFramePr>
        <p:xfrm>
          <a:off x="895669" y="4453702"/>
          <a:ext cx="8754172" cy="1807606"/>
        </p:xfrm>
        <a:graphic>
          <a:graphicData uri="http://schemas.openxmlformats.org/drawingml/2006/table">
            <a:tbl>
              <a:tblPr firstRow="1" bandRow="1">
                <a:effectLst>
                  <a:outerShdw blurRad="50800" dist="50800" dir="5400000" algn="ctr" rotWithShape="0">
                    <a:srgbClr val="92D050"/>
                  </a:outerShdw>
                </a:effectLst>
                <a:tableStyleId>{5C22544A-7EE6-4342-B048-85BDC9FD1C3A}</a:tableStyleId>
              </a:tblPr>
              <a:tblGrid>
                <a:gridCol w="1386008">
                  <a:extLst>
                    <a:ext uri="{9D8B030D-6E8A-4147-A177-3AD203B41FA5}">
                      <a16:colId xmlns:a16="http://schemas.microsoft.com/office/drawing/2014/main" xmlns="" val="20000"/>
                    </a:ext>
                  </a:extLst>
                </a:gridCol>
                <a:gridCol w="1785356">
                  <a:extLst>
                    <a:ext uri="{9D8B030D-6E8A-4147-A177-3AD203B41FA5}">
                      <a16:colId xmlns:a16="http://schemas.microsoft.com/office/drawing/2014/main" xmlns="" val="20001"/>
                    </a:ext>
                  </a:extLst>
                </a:gridCol>
                <a:gridCol w="1555845">
                  <a:extLst>
                    <a:ext uri="{9D8B030D-6E8A-4147-A177-3AD203B41FA5}">
                      <a16:colId xmlns:a16="http://schemas.microsoft.com/office/drawing/2014/main" xmlns="" val="20002"/>
                    </a:ext>
                  </a:extLst>
                </a:gridCol>
                <a:gridCol w="1187355"/>
                <a:gridCol w="1453600">
                  <a:extLst>
                    <a:ext uri="{9D8B030D-6E8A-4147-A177-3AD203B41FA5}">
                      <a16:colId xmlns:a16="http://schemas.microsoft.com/office/drawing/2014/main" xmlns="" val="20004"/>
                    </a:ext>
                  </a:extLst>
                </a:gridCol>
                <a:gridCol w="1386008">
                  <a:extLst>
                    <a:ext uri="{9D8B030D-6E8A-4147-A177-3AD203B41FA5}">
                      <a16:colId xmlns:a16="http://schemas.microsoft.com/office/drawing/2014/main" xmlns="" val="20006"/>
                    </a:ext>
                  </a:extLst>
                </a:gridCol>
              </a:tblGrid>
              <a:tr h="710326">
                <a:tc>
                  <a:txBody>
                    <a:bodyPr/>
                    <a:lstStyle/>
                    <a:p>
                      <a:r>
                        <a:rPr lang="en-US" altLang="zh-CN" dirty="0" smtClean="0"/>
                        <a:t>IOS</a:t>
                      </a:r>
                      <a:endParaRPr lang="zh-CN" altLang="en-US" dirty="0"/>
                    </a:p>
                  </a:txBody>
                  <a:tcPr/>
                </a:tc>
                <a:tc>
                  <a:txBody>
                    <a:bodyPr/>
                    <a:lstStyle/>
                    <a:p>
                      <a:r>
                        <a:rPr lang="zh-CN" altLang="en-US" dirty="0" smtClean="0"/>
                        <a:t>总榜排名</a:t>
                      </a:r>
                      <a:r>
                        <a:rPr lang="en-US" altLang="zh-CN" dirty="0" smtClean="0"/>
                        <a:t>(</a:t>
                      </a:r>
                      <a:r>
                        <a:rPr lang="zh-CN" altLang="en-US" dirty="0" smtClean="0"/>
                        <a:t>免费榜</a:t>
                      </a:r>
                      <a:r>
                        <a:rPr lang="en-US" altLang="zh-CN" dirty="0" smtClean="0"/>
                        <a:t>)</a:t>
                      </a:r>
                      <a:endParaRPr lang="zh-CN" altLang="en-US" dirty="0"/>
                    </a:p>
                  </a:txBody>
                  <a:tcPr/>
                </a:tc>
                <a:tc>
                  <a:txBody>
                    <a:bodyPr/>
                    <a:lstStyle/>
                    <a:p>
                      <a:r>
                        <a:rPr lang="zh-CN" altLang="en-US" dirty="0" smtClean="0"/>
                        <a:t>健康健美</a:t>
                      </a:r>
                      <a:r>
                        <a:rPr lang="en-US" altLang="zh-CN" dirty="0" smtClean="0"/>
                        <a:t>(</a:t>
                      </a:r>
                      <a:r>
                        <a:rPr lang="zh-CN" altLang="en-US" dirty="0" smtClean="0"/>
                        <a:t>免费榜</a:t>
                      </a:r>
                      <a:r>
                        <a:rPr lang="en-US" altLang="zh-CN" dirty="0" smtClean="0"/>
                        <a:t>)</a:t>
                      </a:r>
                      <a:endParaRPr lang="zh-CN" altLang="en-US" dirty="0"/>
                    </a:p>
                  </a:txBody>
                  <a:tcPr/>
                </a:tc>
                <a:tc>
                  <a:txBody>
                    <a:bodyPr/>
                    <a:lstStyle/>
                    <a:p>
                      <a:r>
                        <a:rPr lang="zh-CN" altLang="en-US" dirty="0" smtClean="0"/>
                        <a:t>评论数</a:t>
                      </a:r>
                      <a:endParaRPr lang="zh-CN" altLang="en-US" dirty="0"/>
                    </a:p>
                  </a:txBody>
                  <a:tcPr/>
                </a:tc>
                <a:tc>
                  <a:txBody>
                    <a:bodyPr/>
                    <a:lstStyle/>
                    <a:p>
                      <a:r>
                        <a:rPr lang="en-US" altLang="zh-CN" dirty="0" smtClean="0"/>
                        <a:t>Android</a:t>
                      </a:r>
                      <a:r>
                        <a:rPr lang="zh-CN" altLang="en-US" dirty="0" smtClean="0"/>
                        <a:t>市场</a:t>
                      </a:r>
                      <a:endParaRPr lang="en-US" altLang="zh-CN" dirty="0" smtClean="0"/>
                    </a:p>
                  </a:txBody>
                  <a:tcPr/>
                </a:tc>
                <a:tc>
                  <a:txBody>
                    <a:bodyPr/>
                    <a:lstStyle/>
                    <a:p>
                      <a:r>
                        <a:rPr lang="zh-CN" altLang="en-US" dirty="0" smtClean="0"/>
                        <a:t>总下载量</a:t>
                      </a:r>
                      <a:endParaRPr lang="zh-CN" altLang="en-US" dirty="0"/>
                    </a:p>
                  </a:txBody>
                  <a:tcPr/>
                </a:tc>
                <a:extLst>
                  <a:ext uri="{0D108BD9-81ED-4DB2-BD59-A6C34878D82A}">
                    <a16:rowId xmlns:a16="http://schemas.microsoft.com/office/drawing/2014/main" xmlns="" val="10000"/>
                  </a:ext>
                </a:extLst>
              </a:tr>
              <a:tr h="321904">
                <a:tc>
                  <a:txBody>
                    <a:bodyPr/>
                    <a:lstStyle/>
                    <a:p>
                      <a:r>
                        <a:rPr lang="zh-CN" altLang="en-US" dirty="0"/>
                        <a:t>新氧</a:t>
                      </a:r>
                    </a:p>
                  </a:txBody>
                  <a:tcPr/>
                </a:tc>
                <a:tc>
                  <a:txBody>
                    <a:bodyPr/>
                    <a:lstStyle/>
                    <a:p>
                      <a:r>
                        <a:rPr lang="en-US" altLang="zh-CN" sz="1800" b="0" i="0" kern="1200" dirty="0" smtClean="0">
                          <a:solidFill>
                            <a:schemeClr val="dk1"/>
                          </a:solidFill>
                          <a:effectLst/>
                          <a:latin typeface="+mn-lt"/>
                          <a:ea typeface="+mn-ea"/>
                          <a:cs typeface="+mn-cs"/>
                        </a:rPr>
                        <a:t>1127</a:t>
                      </a:r>
                      <a:endParaRPr lang="zh-CN" altLang="en-US" dirty="0"/>
                    </a:p>
                  </a:txBody>
                  <a:tcPr/>
                </a:tc>
                <a:tc>
                  <a:txBody>
                    <a:bodyPr/>
                    <a:lstStyle/>
                    <a:p>
                      <a:r>
                        <a:rPr lang="en-US" altLang="zh-CN" sz="1800" b="0" i="0" kern="1200" dirty="0" smtClean="0">
                          <a:solidFill>
                            <a:schemeClr val="dk1"/>
                          </a:solidFill>
                          <a:effectLst/>
                          <a:latin typeface="+mn-lt"/>
                          <a:ea typeface="+mn-ea"/>
                          <a:cs typeface="+mn-cs"/>
                        </a:rPr>
                        <a:t>36</a:t>
                      </a:r>
                      <a:endParaRPr lang="zh-CN" altLang="en-US" dirty="0"/>
                    </a:p>
                  </a:txBody>
                  <a:tcPr/>
                </a:tc>
                <a:tc>
                  <a:txBody>
                    <a:bodyPr/>
                    <a:lstStyle/>
                    <a:p>
                      <a:r>
                        <a:rPr lang="en-US" altLang="zh-CN" sz="1800" b="0" i="0" kern="1200" dirty="0" smtClean="0">
                          <a:solidFill>
                            <a:schemeClr val="dk1"/>
                          </a:solidFill>
                          <a:effectLst/>
                          <a:latin typeface="+mn-lt"/>
                          <a:ea typeface="+mn-ea"/>
                          <a:cs typeface="+mn-cs"/>
                        </a:rPr>
                        <a:t>7,882</a:t>
                      </a:r>
                      <a:endParaRPr lang="zh-CN" altLang="en-US" dirty="0"/>
                    </a:p>
                  </a:txBody>
                  <a:tcPr/>
                </a:tc>
                <a:tc>
                  <a:txBody>
                    <a:bodyPr/>
                    <a:lstStyle/>
                    <a:p>
                      <a:r>
                        <a:rPr lang="zh-CN" altLang="en-US" dirty="0" smtClean="0"/>
                        <a:t>新氧</a:t>
                      </a:r>
                      <a:endParaRPr lang="zh-CN" altLang="en-US" dirty="0"/>
                    </a:p>
                  </a:txBody>
                  <a:tcPr/>
                </a:tc>
                <a:tc>
                  <a:txBody>
                    <a:bodyPr/>
                    <a:lstStyle/>
                    <a:p>
                      <a:r>
                        <a:rPr lang="en-US" altLang="zh-CN" sz="1800" b="0" i="0" kern="1200" dirty="0" smtClean="0">
                          <a:solidFill>
                            <a:schemeClr val="dk1"/>
                          </a:solidFill>
                          <a:effectLst/>
                          <a:latin typeface="+mn-lt"/>
                          <a:ea typeface="+mn-ea"/>
                          <a:cs typeface="+mn-cs"/>
                        </a:rPr>
                        <a:t>39,565,680</a:t>
                      </a:r>
                      <a:endParaRPr lang="zh-CN" altLang="en-US" dirty="0"/>
                    </a:p>
                  </a:txBody>
                  <a:tcPr/>
                </a:tc>
                <a:extLst>
                  <a:ext uri="{0D108BD9-81ED-4DB2-BD59-A6C34878D82A}">
                    <a16:rowId xmlns:a16="http://schemas.microsoft.com/office/drawing/2014/main" xmlns="" val="10001"/>
                  </a:ext>
                </a:extLst>
              </a:tr>
              <a:tr h="303337">
                <a:tc>
                  <a:txBody>
                    <a:bodyPr/>
                    <a:lstStyle/>
                    <a:p>
                      <a:r>
                        <a:rPr lang="zh-CN" altLang="en-US" dirty="0"/>
                        <a:t>更美</a:t>
                      </a:r>
                    </a:p>
                  </a:txBody>
                  <a:tcPr/>
                </a:tc>
                <a:tc>
                  <a:txBody>
                    <a:bodyPr/>
                    <a:lstStyle/>
                    <a:p>
                      <a:r>
                        <a:rPr lang="en-US" altLang="zh-CN" dirty="0" smtClean="0"/>
                        <a:t>1001</a:t>
                      </a:r>
                      <a:endParaRPr lang="zh-CN" altLang="en-US" dirty="0"/>
                    </a:p>
                  </a:txBody>
                  <a:tcPr/>
                </a:tc>
                <a:tc>
                  <a:txBody>
                    <a:bodyPr/>
                    <a:lstStyle/>
                    <a:p>
                      <a:r>
                        <a:rPr lang="en-US" altLang="zh-CN" sz="1800" b="0" i="0" kern="1200" dirty="0" smtClean="0">
                          <a:solidFill>
                            <a:schemeClr val="dk1"/>
                          </a:solidFill>
                          <a:effectLst/>
                          <a:latin typeface="+mn-lt"/>
                          <a:ea typeface="+mn-ea"/>
                          <a:cs typeface="+mn-cs"/>
                        </a:rPr>
                        <a:t>29</a:t>
                      </a:r>
                      <a:endParaRPr lang="zh-CN" altLang="en-US" dirty="0"/>
                    </a:p>
                  </a:txBody>
                  <a:tcPr/>
                </a:tc>
                <a:tc>
                  <a:txBody>
                    <a:bodyPr/>
                    <a:lstStyle/>
                    <a:p>
                      <a:r>
                        <a:rPr lang="en-US" altLang="zh-CN" sz="1800" b="0" i="0" kern="1200" dirty="0" smtClean="0">
                          <a:solidFill>
                            <a:schemeClr val="dk1"/>
                          </a:solidFill>
                          <a:effectLst/>
                          <a:latin typeface="+mn-lt"/>
                          <a:ea typeface="+mn-ea"/>
                          <a:cs typeface="+mn-cs"/>
                        </a:rPr>
                        <a:t>8,391</a:t>
                      </a:r>
                      <a:endParaRPr lang="zh-CN" altLang="en-US" dirty="0"/>
                    </a:p>
                  </a:txBody>
                  <a:tcPr/>
                </a:tc>
                <a:tc>
                  <a:txBody>
                    <a:bodyPr/>
                    <a:lstStyle/>
                    <a:p>
                      <a:r>
                        <a:rPr lang="zh-CN" altLang="en-US" dirty="0" smtClean="0"/>
                        <a:t>更美</a:t>
                      </a:r>
                      <a:endParaRPr lang="zh-CN" altLang="en-US" dirty="0"/>
                    </a:p>
                  </a:txBody>
                  <a:tcPr/>
                </a:tc>
                <a:tc>
                  <a:txBody>
                    <a:bodyPr/>
                    <a:lstStyle/>
                    <a:p>
                      <a:r>
                        <a:rPr lang="en-US" altLang="zh-CN" sz="1800" b="0" i="0" kern="1200" dirty="0" smtClean="0">
                          <a:solidFill>
                            <a:schemeClr val="dk1"/>
                          </a:solidFill>
                          <a:effectLst/>
                          <a:latin typeface="+mn-lt"/>
                          <a:ea typeface="+mn-ea"/>
                          <a:cs typeface="+mn-cs"/>
                        </a:rPr>
                        <a:t>31,937,844</a:t>
                      </a:r>
                      <a:endParaRPr lang="zh-CN" altLang="en-US" dirty="0"/>
                    </a:p>
                  </a:txBody>
                  <a:tcPr/>
                </a:tc>
                <a:extLst>
                  <a:ext uri="{0D108BD9-81ED-4DB2-BD59-A6C34878D82A}">
                    <a16:rowId xmlns:a16="http://schemas.microsoft.com/office/drawing/2014/main" xmlns="" val="10002"/>
                  </a:ext>
                </a:extLst>
              </a:tr>
              <a:tr h="321904">
                <a:tc>
                  <a:txBody>
                    <a:bodyPr/>
                    <a:lstStyle/>
                    <a:p>
                      <a:r>
                        <a:rPr lang="zh-CN" altLang="en-US" dirty="0"/>
                        <a:t>悦美</a:t>
                      </a:r>
                    </a:p>
                  </a:txBody>
                  <a:tcPr/>
                </a:tc>
                <a:tc>
                  <a:txBody>
                    <a:bodyPr/>
                    <a:lstStyle/>
                    <a:p>
                      <a:r>
                        <a:rPr lang="en-US" altLang="zh-CN" dirty="0" smtClean="0"/>
                        <a:t>1500</a:t>
                      </a:r>
                      <a:r>
                        <a:rPr lang="zh-CN" altLang="en-US" dirty="0" smtClean="0"/>
                        <a:t>名以外</a:t>
                      </a:r>
                      <a:endParaRPr lang="zh-CN" altLang="en-US" dirty="0"/>
                    </a:p>
                  </a:txBody>
                  <a:tcPr/>
                </a:tc>
                <a:tc>
                  <a:txBody>
                    <a:bodyPr/>
                    <a:lstStyle/>
                    <a:p>
                      <a:r>
                        <a:rPr lang="en-US" altLang="zh-CN" dirty="0" smtClean="0"/>
                        <a:t>73</a:t>
                      </a:r>
                      <a:endParaRPr lang="zh-CN" altLang="en-US" dirty="0"/>
                    </a:p>
                  </a:txBody>
                  <a:tcPr/>
                </a:tc>
                <a:tc>
                  <a:txBody>
                    <a:bodyPr/>
                    <a:lstStyle/>
                    <a:p>
                      <a:r>
                        <a:rPr lang="en-US" altLang="zh-CN" sz="1800" b="0" i="0" kern="1200" dirty="0" smtClean="0">
                          <a:solidFill>
                            <a:schemeClr val="dk1"/>
                          </a:solidFill>
                          <a:effectLst/>
                          <a:latin typeface="+mn-lt"/>
                          <a:ea typeface="+mn-ea"/>
                          <a:cs typeface="+mn-cs"/>
                        </a:rPr>
                        <a:t>4,654</a:t>
                      </a:r>
                      <a:endParaRPr lang="zh-CN" altLang="en-US" dirty="0"/>
                    </a:p>
                  </a:txBody>
                  <a:tcPr/>
                </a:tc>
                <a:tc>
                  <a:txBody>
                    <a:bodyPr/>
                    <a:lstStyle/>
                    <a:p>
                      <a:r>
                        <a:rPr lang="zh-CN" altLang="en-US" dirty="0" smtClean="0"/>
                        <a:t>悦美</a:t>
                      </a:r>
                      <a:endParaRPr lang="zh-CN" altLang="en-US" dirty="0"/>
                    </a:p>
                  </a:txBody>
                  <a:tcPr/>
                </a:tc>
                <a:tc>
                  <a:txBody>
                    <a:bodyPr/>
                    <a:lstStyle/>
                    <a:p>
                      <a:r>
                        <a:rPr lang="en-US" altLang="zh-CN" sz="1800" b="0" i="0" kern="1200" dirty="0" smtClean="0">
                          <a:solidFill>
                            <a:schemeClr val="dk1"/>
                          </a:solidFill>
                          <a:effectLst/>
                          <a:latin typeface="+mn-lt"/>
                          <a:ea typeface="+mn-ea"/>
                          <a:cs typeface="+mn-cs"/>
                        </a:rPr>
                        <a:t>12,097</a:t>
                      </a:r>
                      <a:endParaRPr lang="zh-CN" altLang="en-US" dirty="0"/>
                    </a:p>
                  </a:txBody>
                  <a:tcPr/>
                </a:tc>
                <a:extLst>
                  <a:ext uri="{0D108BD9-81ED-4DB2-BD59-A6C34878D82A}">
                    <a16:rowId xmlns:a16="http://schemas.microsoft.com/office/drawing/2014/main" xmlns="" val="10003"/>
                  </a:ext>
                </a:extLst>
              </a:tr>
            </a:tbl>
          </a:graphicData>
        </a:graphic>
      </p:graphicFrame>
      <p:sp>
        <p:nvSpPr>
          <p:cNvPr id="20" name="文本框 19"/>
          <p:cNvSpPr txBox="1"/>
          <p:nvPr/>
        </p:nvSpPr>
        <p:spPr>
          <a:xfrm>
            <a:off x="6521225" y="3508906"/>
            <a:ext cx="3162300" cy="276999"/>
          </a:xfrm>
          <a:prstGeom prst="rect">
            <a:avLst/>
          </a:prstGeom>
          <a:noFill/>
        </p:spPr>
        <p:txBody>
          <a:bodyPr wrap="square" rtlCol="0">
            <a:spAutoFit/>
          </a:bodyPr>
          <a:lstStyle/>
          <a:p>
            <a:r>
              <a:rPr lang="zh-CN" altLang="en-US" sz="1200" b="1" dirty="0">
                <a:solidFill>
                  <a:srgbClr val="98CB55"/>
                </a:solidFill>
                <a:latin typeface="+mn-ea"/>
              </a:rPr>
              <a:t>统计日期</a:t>
            </a:r>
            <a:r>
              <a:rPr lang="en-US" altLang="zh-CN" sz="1200" b="1" dirty="0">
                <a:solidFill>
                  <a:srgbClr val="98CB55"/>
                </a:solidFill>
                <a:latin typeface="+mn-ea"/>
              </a:rPr>
              <a:t>:</a:t>
            </a:r>
            <a:r>
              <a:rPr lang="en-US" altLang="zh-CN" sz="1200" b="1" dirty="0" smtClean="0">
                <a:solidFill>
                  <a:srgbClr val="98CB55"/>
                </a:solidFill>
                <a:latin typeface="+mn-ea"/>
              </a:rPr>
              <a:t>2017-4-16 </a:t>
            </a:r>
            <a:r>
              <a:rPr lang="zh-CN" altLang="en-US" sz="1200" b="1" dirty="0" smtClean="0">
                <a:solidFill>
                  <a:srgbClr val="98CB55"/>
                </a:solidFill>
                <a:latin typeface="+mn-ea"/>
              </a:rPr>
              <a:t>数据来源</a:t>
            </a:r>
            <a:r>
              <a:rPr lang="en-US" altLang="zh-CN" sz="1200" b="1" dirty="0" smtClean="0">
                <a:solidFill>
                  <a:srgbClr val="98CB55"/>
                </a:solidFill>
                <a:latin typeface="+mn-ea"/>
              </a:rPr>
              <a:t>:</a:t>
            </a:r>
            <a:r>
              <a:rPr lang="en-US" altLang="zh-CN" sz="1200" b="1" dirty="0" err="1" smtClean="0">
                <a:solidFill>
                  <a:srgbClr val="98CB55"/>
                </a:solidFill>
                <a:latin typeface="+mn-ea"/>
              </a:rPr>
              <a:t>TalkingData</a:t>
            </a:r>
            <a:endParaRPr lang="zh-CN" altLang="en-US" sz="1200" b="1" dirty="0">
              <a:solidFill>
                <a:srgbClr val="98CB55"/>
              </a:solidFill>
              <a:latin typeface="+mn-ea"/>
            </a:endParaRPr>
          </a:p>
        </p:txBody>
      </p:sp>
      <p:sp>
        <p:nvSpPr>
          <p:cNvPr id="5" name="文本框 4"/>
          <p:cNvSpPr txBox="1"/>
          <p:nvPr/>
        </p:nvSpPr>
        <p:spPr>
          <a:xfrm>
            <a:off x="895670" y="4043363"/>
            <a:ext cx="5519418" cy="369332"/>
          </a:xfrm>
          <a:prstGeom prst="rect">
            <a:avLst/>
          </a:prstGeom>
          <a:noFill/>
        </p:spPr>
        <p:txBody>
          <a:bodyPr wrap="square" rtlCol="0">
            <a:spAutoFit/>
          </a:bodyPr>
          <a:lstStyle/>
          <a:p>
            <a:r>
              <a:rPr lang="zh-CN" altLang="en-US" b="1" dirty="0">
                <a:solidFill>
                  <a:srgbClr val="98CB55"/>
                </a:solidFill>
                <a:latin typeface="+mj-ea"/>
                <a:ea typeface="+mj-ea"/>
              </a:rPr>
              <a:t>三</a:t>
            </a:r>
            <a:r>
              <a:rPr lang="zh-CN" altLang="en-US" b="1" dirty="0" smtClean="0">
                <a:solidFill>
                  <a:srgbClr val="98CB55"/>
                </a:solidFill>
                <a:latin typeface="+mj-ea"/>
                <a:ea typeface="+mj-ea"/>
              </a:rPr>
              <a:t>大</a:t>
            </a:r>
            <a:r>
              <a:rPr lang="en-US" altLang="zh-CN" b="1" dirty="0" smtClean="0">
                <a:solidFill>
                  <a:srgbClr val="98CB55"/>
                </a:solidFill>
                <a:latin typeface="+mj-ea"/>
                <a:ea typeface="+mj-ea"/>
              </a:rPr>
              <a:t>APP</a:t>
            </a:r>
            <a:r>
              <a:rPr lang="zh-CN" altLang="en-US" b="1" dirty="0" smtClean="0">
                <a:solidFill>
                  <a:srgbClr val="98CB55"/>
                </a:solidFill>
                <a:latin typeface="+mj-ea"/>
                <a:ea typeface="+mj-ea"/>
              </a:rPr>
              <a:t>分别在</a:t>
            </a:r>
            <a:r>
              <a:rPr lang="en-US" altLang="zh-CN" b="1" dirty="0" smtClean="0">
                <a:solidFill>
                  <a:srgbClr val="98CB55"/>
                </a:solidFill>
                <a:latin typeface="+mj-ea"/>
                <a:ea typeface="+mj-ea"/>
              </a:rPr>
              <a:t>IOS</a:t>
            </a:r>
            <a:r>
              <a:rPr lang="zh-CN" altLang="en-US" b="1" dirty="0" smtClean="0">
                <a:solidFill>
                  <a:srgbClr val="98CB55"/>
                </a:solidFill>
                <a:latin typeface="+mj-ea"/>
                <a:ea typeface="+mj-ea"/>
              </a:rPr>
              <a:t>和</a:t>
            </a:r>
            <a:r>
              <a:rPr lang="en-US" altLang="zh-CN" b="1" dirty="0" smtClean="0">
                <a:solidFill>
                  <a:srgbClr val="98CB55"/>
                </a:solidFill>
                <a:latin typeface="+mj-ea"/>
                <a:ea typeface="+mj-ea"/>
              </a:rPr>
              <a:t>Android</a:t>
            </a:r>
            <a:r>
              <a:rPr lang="zh-CN" altLang="en-US" b="1" dirty="0" smtClean="0">
                <a:solidFill>
                  <a:srgbClr val="98CB55"/>
                </a:solidFill>
                <a:latin typeface="+mj-ea"/>
                <a:ea typeface="+mj-ea"/>
              </a:rPr>
              <a:t>市场的表现</a:t>
            </a:r>
            <a:endParaRPr lang="zh-CN" altLang="en-US" b="1" dirty="0">
              <a:solidFill>
                <a:srgbClr val="98CB55"/>
              </a:solidFill>
              <a:latin typeface="+mj-ea"/>
              <a:ea typeface="+mj-ea"/>
            </a:endParaRPr>
          </a:p>
        </p:txBody>
      </p:sp>
      <p:sp>
        <p:nvSpPr>
          <p:cNvPr id="15" name="文本框 14"/>
          <p:cNvSpPr txBox="1"/>
          <p:nvPr/>
        </p:nvSpPr>
        <p:spPr>
          <a:xfrm>
            <a:off x="895669" y="1164672"/>
            <a:ext cx="5519418" cy="369332"/>
          </a:xfrm>
          <a:prstGeom prst="rect">
            <a:avLst/>
          </a:prstGeom>
          <a:noFill/>
        </p:spPr>
        <p:txBody>
          <a:bodyPr wrap="square" rtlCol="0">
            <a:spAutoFit/>
          </a:bodyPr>
          <a:lstStyle/>
          <a:p>
            <a:r>
              <a:rPr lang="zh-CN" altLang="en-US" b="1" dirty="0">
                <a:solidFill>
                  <a:srgbClr val="98CB55"/>
                </a:solidFill>
                <a:latin typeface="+mj-ea"/>
                <a:ea typeface="+mj-ea"/>
              </a:rPr>
              <a:t>三</a:t>
            </a:r>
            <a:r>
              <a:rPr lang="zh-CN" altLang="en-US" b="1" dirty="0" smtClean="0">
                <a:solidFill>
                  <a:srgbClr val="98CB55"/>
                </a:solidFill>
                <a:latin typeface="+mj-ea"/>
                <a:ea typeface="+mj-ea"/>
              </a:rPr>
              <a:t>大</a:t>
            </a:r>
            <a:r>
              <a:rPr lang="en-US" altLang="zh-CN" b="1" dirty="0" smtClean="0">
                <a:solidFill>
                  <a:srgbClr val="98CB55"/>
                </a:solidFill>
                <a:latin typeface="+mj-ea"/>
                <a:ea typeface="+mj-ea"/>
              </a:rPr>
              <a:t>APP</a:t>
            </a:r>
            <a:r>
              <a:rPr lang="zh-CN" altLang="en-US" b="1" dirty="0" smtClean="0">
                <a:solidFill>
                  <a:srgbClr val="98CB55"/>
                </a:solidFill>
                <a:latin typeface="+mj-ea"/>
                <a:ea typeface="+mj-ea"/>
              </a:rPr>
              <a:t>在应用端的总体表现</a:t>
            </a:r>
            <a:endParaRPr lang="zh-CN" altLang="en-US" b="1" dirty="0">
              <a:solidFill>
                <a:srgbClr val="98CB55"/>
              </a:solidFill>
              <a:latin typeface="+mj-ea"/>
              <a:ea typeface="+mj-e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表 7"/>
          <p:cNvGraphicFramePr/>
          <p:nvPr>
            <p:extLst>
              <p:ext uri="{D42A27DB-BD31-4B8C-83A1-F6EECF244321}">
                <p14:modId xmlns:p14="http://schemas.microsoft.com/office/powerpoint/2010/main" val="1834230017"/>
              </p:ext>
            </p:extLst>
          </p:nvPr>
        </p:nvGraphicFramePr>
        <p:xfrm>
          <a:off x="721217" y="1554885"/>
          <a:ext cx="5755783" cy="47780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图表 8"/>
          <p:cNvGraphicFramePr/>
          <p:nvPr>
            <p:extLst>
              <p:ext uri="{D42A27DB-BD31-4B8C-83A1-F6EECF244321}">
                <p14:modId xmlns:p14="http://schemas.microsoft.com/office/powerpoint/2010/main" val="2734234070"/>
              </p:ext>
            </p:extLst>
          </p:nvPr>
        </p:nvGraphicFramePr>
        <p:xfrm>
          <a:off x="6197600" y="982014"/>
          <a:ext cx="5994400" cy="5350933"/>
        </p:xfrm>
        <a:graphic>
          <a:graphicData uri="http://schemas.openxmlformats.org/drawingml/2006/chart">
            <c:chart xmlns:c="http://schemas.openxmlformats.org/drawingml/2006/chart" xmlns:r="http://schemas.openxmlformats.org/officeDocument/2006/relationships" r:id="rId3"/>
          </a:graphicData>
        </a:graphic>
      </p:graphicFrame>
      <p:sp>
        <p:nvSpPr>
          <p:cNvPr id="2" name="文本框 1"/>
          <p:cNvSpPr txBox="1"/>
          <p:nvPr/>
        </p:nvSpPr>
        <p:spPr>
          <a:xfrm>
            <a:off x="721217" y="420600"/>
            <a:ext cx="6272896" cy="461665"/>
          </a:xfrm>
          <a:prstGeom prst="rect">
            <a:avLst/>
          </a:prstGeom>
          <a:noFill/>
        </p:spPr>
        <p:txBody>
          <a:bodyPr wrap="square" rtlCol="0">
            <a:spAutoFit/>
          </a:bodyPr>
          <a:lstStyle/>
          <a:p>
            <a:r>
              <a:rPr lang="zh-CN" altLang="en-US" sz="2400" b="1" dirty="0">
                <a:solidFill>
                  <a:srgbClr val="64B62E"/>
                </a:solidFill>
                <a:latin typeface="+mj-ea"/>
                <a:ea typeface="+mj-ea"/>
              </a:rPr>
              <a:t>三</a:t>
            </a:r>
            <a:r>
              <a:rPr lang="zh-CN" altLang="en-US" sz="2400" b="1" dirty="0" smtClean="0">
                <a:solidFill>
                  <a:srgbClr val="64B62E"/>
                </a:solidFill>
                <a:latin typeface="+mj-ea"/>
                <a:ea typeface="+mj-ea"/>
              </a:rPr>
              <a:t>大</a:t>
            </a:r>
            <a:r>
              <a:rPr lang="en-US" altLang="zh-CN" sz="2400" b="1" dirty="0" smtClean="0">
                <a:solidFill>
                  <a:srgbClr val="64B62E"/>
                </a:solidFill>
                <a:latin typeface="+mj-ea"/>
                <a:ea typeface="+mj-ea"/>
              </a:rPr>
              <a:t>APP</a:t>
            </a:r>
            <a:r>
              <a:rPr lang="zh-CN" altLang="en-US" sz="2400" b="1" dirty="0" smtClean="0">
                <a:solidFill>
                  <a:srgbClr val="64B62E"/>
                </a:solidFill>
                <a:latin typeface="+mj-ea"/>
                <a:ea typeface="+mj-ea"/>
              </a:rPr>
              <a:t>在各大应用市场的表现</a:t>
            </a:r>
            <a:endParaRPr lang="zh-CN" altLang="en-US" sz="2400" b="1" dirty="0">
              <a:solidFill>
                <a:srgbClr val="64B62E"/>
              </a:solidFill>
              <a:latin typeface="+mj-ea"/>
              <a:ea typeface="+mj-ea"/>
            </a:endParaRPr>
          </a:p>
        </p:txBody>
      </p:sp>
      <p:sp>
        <p:nvSpPr>
          <p:cNvPr id="3" name="文本框 2"/>
          <p:cNvSpPr txBox="1"/>
          <p:nvPr/>
        </p:nvSpPr>
        <p:spPr>
          <a:xfrm>
            <a:off x="726994" y="915399"/>
            <a:ext cx="8048515" cy="646331"/>
          </a:xfrm>
          <a:prstGeom prst="rect">
            <a:avLst/>
          </a:prstGeom>
          <a:noFill/>
        </p:spPr>
        <p:txBody>
          <a:bodyPr wrap="square" rtlCol="0">
            <a:spAutoFit/>
          </a:bodyPr>
          <a:lstStyle/>
          <a:p>
            <a:r>
              <a:rPr lang="zh-CN" altLang="en-US" b="1" dirty="0" smtClean="0">
                <a:solidFill>
                  <a:srgbClr val="98CB55"/>
                </a:solidFill>
                <a:latin typeface="+mn-ea"/>
              </a:rPr>
              <a:t>百度应用市场具有最强的应用分发能力，腾讯应用宝具有最强的评价活跃度</a:t>
            </a:r>
            <a:r>
              <a:rPr lang="en-US" altLang="zh-CN" b="1" dirty="0" smtClean="0">
                <a:solidFill>
                  <a:srgbClr val="98CB55"/>
                </a:solidFill>
                <a:latin typeface="+mn-ea"/>
              </a:rPr>
              <a:t>(</a:t>
            </a:r>
            <a:r>
              <a:rPr lang="zh-CN" altLang="en-US" b="1" dirty="0" smtClean="0">
                <a:solidFill>
                  <a:srgbClr val="98CB55"/>
                </a:solidFill>
                <a:latin typeface="+mn-ea"/>
              </a:rPr>
              <a:t>社交属性</a:t>
            </a:r>
            <a:r>
              <a:rPr lang="en-US" altLang="zh-CN" b="1" dirty="0" smtClean="0">
                <a:solidFill>
                  <a:srgbClr val="98CB55"/>
                </a:solidFill>
                <a:latin typeface="+mn-ea"/>
              </a:rPr>
              <a:t>)</a:t>
            </a:r>
            <a:endParaRPr lang="zh-CN" altLang="en-US" b="1" dirty="0">
              <a:solidFill>
                <a:srgbClr val="98CB55"/>
              </a:solidFill>
              <a:latin typeface="+mn-ea"/>
            </a:endParaRPr>
          </a:p>
        </p:txBody>
      </p:sp>
      <p:sp>
        <p:nvSpPr>
          <p:cNvPr id="15" name="文本框 14"/>
          <p:cNvSpPr txBox="1"/>
          <p:nvPr/>
        </p:nvSpPr>
        <p:spPr>
          <a:xfrm>
            <a:off x="721217" y="6432779"/>
            <a:ext cx="2611283" cy="307777"/>
          </a:xfrm>
          <a:prstGeom prst="rect">
            <a:avLst/>
          </a:prstGeom>
          <a:noFill/>
        </p:spPr>
        <p:txBody>
          <a:bodyPr wrap="square" rtlCol="0">
            <a:spAutoFit/>
          </a:bodyPr>
          <a:lstStyle/>
          <a:p>
            <a:r>
              <a:rPr lang="zh-CN" altLang="en-US" sz="1400" dirty="0">
                <a:solidFill>
                  <a:srgbClr val="98CB55"/>
                </a:solidFill>
              </a:rPr>
              <a:t>统计日期</a:t>
            </a:r>
            <a:r>
              <a:rPr lang="en-US" altLang="zh-CN" sz="1400" dirty="0">
                <a:solidFill>
                  <a:srgbClr val="98CB55"/>
                </a:solidFill>
              </a:rPr>
              <a:t>:5.3</a:t>
            </a:r>
            <a:endParaRPr lang="zh-CN" altLang="en-US" sz="1400" dirty="0">
              <a:solidFill>
                <a:srgbClr val="98CB55"/>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66799" y="2322726"/>
            <a:ext cx="10387013" cy="795655"/>
          </a:xfrm>
        </p:spPr>
        <p:txBody>
          <a:bodyPr>
            <a:noAutofit/>
          </a:bodyPr>
          <a:lstStyle/>
          <a:p>
            <a:r>
              <a:rPr lang="zh-CN" altLang="en-US" sz="5400" b="1" dirty="0" smtClean="0">
                <a:solidFill>
                  <a:srgbClr val="64B62E"/>
                </a:solidFill>
              </a:rPr>
              <a:t>新</a:t>
            </a:r>
            <a:r>
              <a:rPr lang="zh-CN" altLang="en-US" sz="5400" b="1" dirty="0">
                <a:solidFill>
                  <a:srgbClr val="64B62E"/>
                </a:solidFill>
              </a:rPr>
              <a:t>氧美容分析</a:t>
            </a:r>
          </a:p>
        </p:txBody>
      </p:sp>
      <p:grpSp>
        <p:nvGrpSpPr>
          <p:cNvPr id="13" name="组合 12"/>
          <p:cNvGrpSpPr/>
          <p:nvPr/>
        </p:nvGrpSpPr>
        <p:grpSpPr>
          <a:xfrm>
            <a:off x="0" y="3743325"/>
            <a:ext cx="12191999" cy="3114675"/>
            <a:chOff x="0" y="3743325"/>
            <a:chExt cx="12191999" cy="3114675"/>
          </a:xfrm>
        </p:grpSpPr>
        <p:sp>
          <p:nvSpPr>
            <p:cNvPr id="5" name="直角三角形 4"/>
            <p:cNvSpPr/>
            <p:nvPr/>
          </p:nvSpPr>
          <p:spPr>
            <a:xfrm>
              <a:off x="0" y="4114800"/>
              <a:ext cx="9872663" cy="2743200"/>
            </a:xfrm>
            <a:prstGeom prst="rtTriangle">
              <a:avLst/>
            </a:prstGeom>
            <a:solidFill>
              <a:srgbClr val="9A097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a:off x="2357438" y="3743325"/>
              <a:ext cx="9834561" cy="3114675"/>
            </a:xfrm>
            <a:prstGeom prst="triangle">
              <a:avLst>
                <a:gd name="adj" fmla="val 100000"/>
              </a:avLst>
            </a:prstGeom>
            <a:solidFill>
              <a:srgbClr val="AFB0B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52386" y="4000500"/>
              <a:ext cx="12139613" cy="2857500"/>
            </a:xfrm>
            <a:prstGeom prst="triangle">
              <a:avLst>
                <a:gd name="adj" fmla="val 41056"/>
              </a:avLst>
            </a:prstGeom>
            <a:solidFill>
              <a:srgbClr val="98CB55">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53787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8845325" cy="501751"/>
          </a:xfrm>
        </p:spPr>
        <p:txBody>
          <a:bodyPr>
            <a:normAutofit/>
          </a:bodyPr>
          <a:lstStyle/>
          <a:p>
            <a:r>
              <a:rPr lang="zh-CN" altLang="en-US" sz="2400" b="1" dirty="0">
                <a:solidFill>
                  <a:srgbClr val="64B62E"/>
                </a:solidFill>
              </a:rPr>
              <a:t>新氧美容</a:t>
            </a:r>
            <a:endParaRPr lang="en-US" altLang="zh-CN" sz="2400" b="1" dirty="0">
              <a:solidFill>
                <a:srgbClr val="64B62E"/>
              </a:solidFill>
            </a:endParaRPr>
          </a:p>
        </p:txBody>
      </p:sp>
      <p:sp>
        <p:nvSpPr>
          <p:cNvPr id="3" name="内容占位符 2"/>
          <p:cNvSpPr>
            <a:spLocks noGrp="1"/>
          </p:cNvSpPr>
          <p:nvPr>
            <p:ph idx="1"/>
          </p:nvPr>
        </p:nvSpPr>
        <p:spPr>
          <a:xfrm>
            <a:off x="838200" y="1046257"/>
            <a:ext cx="9148829" cy="2054102"/>
          </a:xfrm>
        </p:spPr>
        <p:txBody>
          <a:bodyPr>
            <a:noAutofit/>
          </a:bodyPr>
          <a:lstStyle/>
          <a:p>
            <a:pPr marL="0" indent="0">
              <a:buNone/>
            </a:pPr>
            <a:r>
              <a:rPr lang="zh-CN" altLang="en-US" sz="1800" b="1" dirty="0">
                <a:solidFill>
                  <a:srgbClr val="98CB55"/>
                </a:solidFill>
                <a:latin typeface="+mn-ea"/>
              </a:rPr>
              <a:t>北京新氧科技有限公司创建于</a:t>
            </a:r>
            <a:r>
              <a:rPr lang="en-US" altLang="zh-CN" sz="1800" b="1" dirty="0">
                <a:solidFill>
                  <a:srgbClr val="98CB55"/>
                </a:solidFill>
                <a:latin typeface="+mn-ea"/>
              </a:rPr>
              <a:t>2013</a:t>
            </a:r>
            <a:r>
              <a:rPr lang="zh-CN" altLang="en-US" sz="1800" b="1" dirty="0">
                <a:solidFill>
                  <a:srgbClr val="98CB55"/>
                </a:solidFill>
                <a:latin typeface="+mn-ea"/>
              </a:rPr>
              <a:t>年，是一家致力于用科技的方式帮助用户健康变美的公司。旗下新氧美容微整形</a:t>
            </a:r>
            <a:r>
              <a:rPr lang="en-US" altLang="zh-CN" sz="1800" b="1" dirty="0">
                <a:solidFill>
                  <a:srgbClr val="98CB55"/>
                </a:solidFill>
                <a:latin typeface="+mn-ea"/>
              </a:rPr>
              <a:t>APP</a:t>
            </a:r>
            <a:r>
              <a:rPr lang="zh-CN" altLang="en-US" sz="1800" b="1" dirty="0">
                <a:solidFill>
                  <a:srgbClr val="98CB55"/>
                </a:solidFill>
                <a:latin typeface="+mn-ea"/>
              </a:rPr>
              <a:t>和新氧网，旨在成为亚洲微整形第一平台。提供整容、微整形、激光美肤的在线交流问答、点评和特卖服务；积累</a:t>
            </a:r>
            <a:r>
              <a:rPr lang="zh-CN" altLang="en-US" sz="1800" b="1" dirty="0" smtClean="0">
                <a:solidFill>
                  <a:srgbClr val="98CB55"/>
                </a:solidFill>
                <a:latin typeface="+mn-ea"/>
              </a:rPr>
              <a:t>了</a:t>
            </a:r>
            <a:r>
              <a:rPr lang="en-US" altLang="zh-CN" sz="2400" b="1" dirty="0" smtClean="0">
                <a:solidFill>
                  <a:srgbClr val="CB50A3"/>
                </a:solidFill>
                <a:latin typeface="+mn-ea"/>
              </a:rPr>
              <a:t>120</a:t>
            </a:r>
            <a:r>
              <a:rPr lang="zh-CN" altLang="en-US" sz="2400" b="1" dirty="0" smtClean="0">
                <a:solidFill>
                  <a:srgbClr val="CB50A3"/>
                </a:solidFill>
                <a:latin typeface="+mn-ea"/>
              </a:rPr>
              <a:t>万</a:t>
            </a:r>
            <a:r>
              <a:rPr lang="zh-CN" altLang="en-US" sz="1800" b="1" dirty="0">
                <a:solidFill>
                  <a:srgbClr val="98CB55"/>
                </a:solidFill>
                <a:latin typeface="+mn-ea"/>
              </a:rPr>
              <a:t>篇用户日记、</a:t>
            </a:r>
            <a:r>
              <a:rPr lang="en-US" altLang="zh-CN" sz="2400" b="1" dirty="0">
                <a:solidFill>
                  <a:srgbClr val="CB50A3"/>
                </a:solidFill>
                <a:latin typeface="+mn-ea"/>
              </a:rPr>
              <a:t>1000</a:t>
            </a:r>
            <a:r>
              <a:rPr lang="zh-CN" altLang="en-US" sz="2400" b="1" dirty="0">
                <a:solidFill>
                  <a:srgbClr val="CB50A3"/>
                </a:solidFill>
                <a:latin typeface="+mn-ea"/>
              </a:rPr>
              <a:t>万</a:t>
            </a:r>
            <a:r>
              <a:rPr lang="zh-CN" altLang="en-US" sz="1800" b="1" dirty="0">
                <a:solidFill>
                  <a:srgbClr val="98CB55"/>
                </a:solidFill>
                <a:latin typeface="+mn-ea"/>
              </a:rPr>
              <a:t>私信咨询量，</a:t>
            </a:r>
            <a:r>
              <a:rPr lang="en-US" altLang="zh-CN" sz="1800" b="1" dirty="0">
                <a:solidFill>
                  <a:srgbClr val="98CB55"/>
                </a:solidFill>
                <a:latin typeface="+mn-ea"/>
              </a:rPr>
              <a:t>5</a:t>
            </a:r>
            <a:r>
              <a:rPr lang="zh-CN" altLang="en-US" sz="1800" b="1" dirty="0">
                <a:solidFill>
                  <a:srgbClr val="98CB55"/>
                </a:solidFill>
                <a:latin typeface="+mn-ea"/>
              </a:rPr>
              <a:t>千家整形医院和万名整形医生资料，覆盖中国、韩国、日本、台湾等地区。公司总部在北京；上海、韩国有分公司；广州、杭州、厦门、成都、太原等地建有办事处。</a:t>
            </a:r>
            <a:r>
              <a:rPr lang="en-US" altLang="zh-CN" sz="1800" b="1" dirty="0">
                <a:solidFill>
                  <a:srgbClr val="98CB55"/>
                </a:solidFill>
                <a:latin typeface="+mn-ea"/>
              </a:rPr>
              <a:t>2016</a:t>
            </a:r>
            <a:r>
              <a:rPr lang="zh-CN" altLang="en-US" sz="1800" b="1" dirty="0">
                <a:solidFill>
                  <a:srgbClr val="98CB55"/>
                </a:solidFill>
                <a:latin typeface="+mn-ea"/>
              </a:rPr>
              <a:t>年</a:t>
            </a:r>
            <a:r>
              <a:rPr lang="en-US" altLang="zh-CN" sz="1800" b="1" dirty="0">
                <a:solidFill>
                  <a:srgbClr val="98CB55"/>
                </a:solidFill>
                <a:latin typeface="+mn-ea"/>
              </a:rPr>
              <a:t>3</a:t>
            </a:r>
            <a:r>
              <a:rPr lang="zh-CN" altLang="en-US" sz="1800" b="1" dirty="0">
                <a:solidFill>
                  <a:srgbClr val="98CB55"/>
                </a:solidFill>
                <a:latin typeface="+mn-ea"/>
              </a:rPr>
              <a:t>月获得</a:t>
            </a:r>
            <a:r>
              <a:rPr lang="en-US" altLang="zh-CN" sz="2400" b="1" dirty="0">
                <a:solidFill>
                  <a:srgbClr val="CB50A3"/>
                </a:solidFill>
                <a:latin typeface="+mn-ea"/>
              </a:rPr>
              <a:t>C</a:t>
            </a:r>
            <a:r>
              <a:rPr lang="zh-CN" altLang="en-US" sz="2400" b="1" dirty="0">
                <a:solidFill>
                  <a:srgbClr val="CB50A3"/>
                </a:solidFill>
                <a:latin typeface="+mn-ea"/>
              </a:rPr>
              <a:t>轮</a:t>
            </a:r>
            <a:r>
              <a:rPr lang="en-US" altLang="zh-CN" sz="1800" b="1" dirty="0">
                <a:solidFill>
                  <a:srgbClr val="98CB55"/>
                </a:solidFill>
                <a:latin typeface="+mn-ea"/>
              </a:rPr>
              <a:t>5000</a:t>
            </a:r>
            <a:r>
              <a:rPr lang="zh-CN" altLang="en-US" sz="1800" b="1" dirty="0">
                <a:solidFill>
                  <a:srgbClr val="98CB55"/>
                </a:solidFill>
                <a:latin typeface="+mn-ea"/>
              </a:rPr>
              <a:t>万美金融资，估值</a:t>
            </a:r>
            <a:r>
              <a:rPr lang="en-US" altLang="zh-CN" sz="2400" b="1" dirty="0">
                <a:solidFill>
                  <a:srgbClr val="CB50A3"/>
                </a:solidFill>
                <a:latin typeface="+mn-ea"/>
              </a:rPr>
              <a:t>30</a:t>
            </a:r>
            <a:r>
              <a:rPr lang="zh-CN" altLang="en-US" sz="2400" b="1" dirty="0">
                <a:solidFill>
                  <a:srgbClr val="CB50A3"/>
                </a:solidFill>
                <a:latin typeface="+mn-ea"/>
              </a:rPr>
              <a:t>亿</a:t>
            </a:r>
            <a:r>
              <a:rPr lang="zh-CN" altLang="en-US" sz="1800" b="1" dirty="0">
                <a:solidFill>
                  <a:srgbClr val="98CB55"/>
                </a:solidFill>
                <a:latin typeface="+mn-ea"/>
              </a:rPr>
              <a:t>，本轮融资完成后，估值追平春雨医生。</a:t>
            </a:r>
          </a:p>
        </p:txBody>
      </p:sp>
      <p:pic>
        <p:nvPicPr>
          <p:cNvPr id="17" name="图片 16"/>
          <p:cNvPicPr>
            <a:picLocks noChangeAspect="1"/>
          </p:cNvPicPr>
          <p:nvPr/>
        </p:nvPicPr>
        <p:blipFill>
          <a:blip r:embed="rId2"/>
          <a:stretch>
            <a:fillRect/>
          </a:stretch>
        </p:blipFill>
        <p:spPr>
          <a:xfrm>
            <a:off x="964954" y="3443757"/>
            <a:ext cx="4284980" cy="1250315"/>
          </a:xfrm>
          <a:prstGeom prst="rect">
            <a:avLst/>
          </a:prstGeom>
        </p:spPr>
      </p:pic>
      <p:pic>
        <p:nvPicPr>
          <p:cNvPr id="18" name="图片 17"/>
          <p:cNvPicPr>
            <a:picLocks noChangeAspect="1"/>
          </p:cNvPicPr>
          <p:nvPr/>
        </p:nvPicPr>
        <p:blipFill>
          <a:blip r:embed="rId3"/>
          <a:stretch>
            <a:fillRect/>
          </a:stretch>
        </p:blipFill>
        <p:spPr>
          <a:xfrm>
            <a:off x="5969432" y="3320925"/>
            <a:ext cx="4017597" cy="3284762"/>
          </a:xfrm>
          <a:prstGeom prst="rect">
            <a:avLst/>
          </a:prstGeom>
        </p:spPr>
      </p:pic>
      <p:sp>
        <p:nvSpPr>
          <p:cNvPr id="19" name="矩形 18"/>
          <p:cNvSpPr/>
          <p:nvPr/>
        </p:nvSpPr>
        <p:spPr>
          <a:xfrm>
            <a:off x="964954" y="6094036"/>
            <a:ext cx="3387338" cy="369332"/>
          </a:xfrm>
          <a:prstGeom prst="rect">
            <a:avLst/>
          </a:prstGeom>
        </p:spPr>
        <p:txBody>
          <a:bodyPr wrap="none">
            <a:spAutoFit/>
          </a:bodyPr>
          <a:lstStyle/>
          <a:p>
            <a:r>
              <a:rPr lang="zh-CN" altLang="en-US" dirty="0"/>
              <a:t>官网：http://www.soyoung.com/</a:t>
            </a:r>
          </a:p>
        </p:txBody>
      </p:sp>
      <p:sp>
        <p:nvSpPr>
          <p:cNvPr id="20" name="矩形 19"/>
          <p:cNvSpPr/>
          <p:nvPr/>
        </p:nvSpPr>
        <p:spPr>
          <a:xfrm>
            <a:off x="964954" y="4963306"/>
            <a:ext cx="4140666" cy="923330"/>
          </a:xfrm>
          <a:prstGeom prst="rect">
            <a:avLst/>
          </a:prstGeom>
        </p:spPr>
        <p:txBody>
          <a:bodyPr wrap="square">
            <a:spAutoFit/>
          </a:bodyPr>
          <a:lstStyle/>
          <a:p>
            <a:r>
              <a:rPr lang="en-US" altLang="zh-CN" dirty="0"/>
              <a:t>APP:</a:t>
            </a:r>
            <a:r>
              <a:rPr lang="zh-CN" altLang="en-US" dirty="0"/>
              <a:t>http://android.myapp.com/myapp/detail.htm?apkName=com.youxiang.soyoungapp</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1" y="365125"/>
            <a:ext cx="4918656" cy="501751"/>
          </a:xfrm>
        </p:spPr>
        <p:txBody>
          <a:bodyPr>
            <a:normAutofit/>
          </a:bodyPr>
          <a:lstStyle/>
          <a:p>
            <a:r>
              <a:rPr lang="zh-CN" altLang="en-US" sz="2400" b="1" dirty="0">
                <a:solidFill>
                  <a:srgbClr val="64B62E"/>
                </a:solidFill>
                <a:latin typeface="+mj-ea"/>
              </a:rPr>
              <a:t>新氧</a:t>
            </a:r>
            <a:r>
              <a:rPr lang="zh-CN" altLang="en-US" sz="2400" b="1" dirty="0" smtClean="0">
                <a:solidFill>
                  <a:srgbClr val="64B62E"/>
                </a:solidFill>
                <a:latin typeface="+mj-ea"/>
              </a:rPr>
              <a:t>美容资本发展</a:t>
            </a:r>
            <a:endParaRPr lang="zh-CN" altLang="en-US" sz="2400" b="1" dirty="0">
              <a:solidFill>
                <a:srgbClr val="64B62E"/>
              </a:solidFill>
              <a:latin typeface="+mj-ea"/>
            </a:endParaRPr>
          </a:p>
        </p:txBody>
      </p:sp>
      <p:pic>
        <p:nvPicPr>
          <p:cNvPr id="5" name="图片 4"/>
          <p:cNvPicPr>
            <a:picLocks noChangeAspect="1"/>
          </p:cNvPicPr>
          <p:nvPr/>
        </p:nvPicPr>
        <p:blipFill>
          <a:blip r:embed="rId2"/>
          <a:stretch>
            <a:fillRect/>
          </a:stretch>
        </p:blipFill>
        <p:spPr>
          <a:xfrm>
            <a:off x="838199" y="2209210"/>
            <a:ext cx="10416828" cy="3262903"/>
          </a:xfrm>
          <a:prstGeom prst="rect">
            <a:avLst/>
          </a:prstGeom>
        </p:spPr>
      </p:pic>
      <p:sp>
        <p:nvSpPr>
          <p:cNvPr id="6" name="矩形 5"/>
          <p:cNvSpPr/>
          <p:nvPr/>
        </p:nvSpPr>
        <p:spPr>
          <a:xfrm>
            <a:off x="838201" y="1083349"/>
            <a:ext cx="8567738" cy="923330"/>
          </a:xfrm>
          <a:prstGeom prst="rect">
            <a:avLst/>
          </a:prstGeom>
        </p:spPr>
        <p:txBody>
          <a:bodyPr wrap="square">
            <a:spAutoFit/>
          </a:bodyPr>
          <a:lstStyle/>
          <a:p>
            <a:r>
              <a:rPr lang="en-US" altLang="zh-CN" b="1" dirty="0">
                <a:solidFill>
                  <a:srgbClr val="98CB55"/>
                </a:solidFill>
                <a:latin typeface="+mn-ea"/>
              </a:rPr>
              <a:t>2014</a:t>
            </a:r>
            <a:r>
              <a:rPr lang="zh-CN" altLang="en-US" b="1" dirty="0">
                <a:solidFill>
                  <a:srgbClr val="98CB55"/>
                </a:solidFill>
                <a:latin typeface="+mn-ea"/>
              </a:rPr>
              <a:t>年</a:t>
            </a:r>
            <a:r>
              <a:rPr lang="en-US" altLang="zh-CN" b="1" dirty="0">
                <a:solidFill>
                  <a:srgbClr val="98CB55"/>
                </a:solidFill>
                <a:latin typeface="+mn-ea"/>
              </a:rPr>
              <a:t>1</a:t>
            </a:r>
            <a:r>
              <a:rPr lang="zh-CN" altLang="en-US" b="1" dirty="0">
                <a:solidFill>
                  <a:srgbClr val="98CB55"/>
                </a:solidFill>
                <a:latin typeface="+mn-ea"/>
              </a:rPr>
              <a:t>月，新氧获得来自经纬中国的数百万美元</a:t>
            </a:r>
            <a:r>
              <a:rPr lang="en-US" altLang="zh-CN" b="1" dirty="0">
                <a:solidFill>
                  <a:srgbClr val="98CB55"/>
                </a:solidFill>
                <a:latin typeface="+mn-ea"/>
              </a:rPr>
              <a:t>A</a:t>
            </a:r>
            <a:r>
              <a:rPr lang="zh-CN" altLang="en-US" b="1" dirty="0">
                <a:solidFill>
                  <a:srgbClr val="98CB55"/>
                </a:solidFill>
                <a:latin typeface="+mn-ea"/>
              </a:rPr>
              <a:t>轮投资；</a:t>
            </a:r>
            <a:r>
              <a:rPr lang="en-US" altLang="zh-CN" b="1" dirty="0">
                <a:solidFill>
                  <a:srgbClr val="98CB55"/>
                </a:solidFill>
                <a:latin typeface="+mn-ea"/>
              </a:rPr>
              <a:t>2014</a:t>
            </a:r>
            <a:r>
              <a:rPr lang="zh-CN" altLang="en-US" b="1" dirty="0">
                <a:solidFill>
                  <a:srgbClr val="98CB55"/>
                </a:solidFill>
                <a:latin typeface="+mn-ea"/>
              </a:rPr>
              <a:t>年</a:t>
            </a:r>
            <a:r>
              <a:rPr lang="en-US" altLang="zh-CN" b="1" dirty="0">
                <a:solidFill>
                  <a:srgbClr val="98CB55"/>
                </a:solidFill>
                <a:latin typeface="+mn-ea"/>
              </a:rPr>
              <a:t>12</a:t>
            </a:r>
            <a:r>
              <a:rPr lang="zh-CN" altLang="en-US" b="1" dirty="0">
                <a:solidFill>
                  <a:srgbClr val="98CB55"/>
                </a:solidFill>
                <a:latin typeface="+mn-ea"/>
              </a:rPr>
              <a:t>月，新氧完成</a:t>
            </a:r>
            <a:r>
              <a:rPr lang="en-US" altLang="zh-CN" b="1" dirty="0">
                <a:solidFill>
                  <a:srgbClr val="98CB55"/>
                </a:solidFill>
                <a:latin typeface="+mn-ea"/>
              </a:rPr>
              <a:t>B</a:t>
            </a:r>
            <a:r>
              <a:rPr lang="zh-CN" altLang="en-US" b="1" dirty="0">
                <a:solidFill>
                  <a:srgbClr val="98CB55"/>
                </a:solidFill>
                <a:latin typeface="+mn-ea"/>
              </a:rPr>
              <a:t>轮</a:t>
            </a:r>
            <a:r>
              <a:rPr lang="en-US" altLang="zh-CN" b="1" dirty="0">
                <a:solidFill>
                  <a:srgbClr val="98CB55"/>
                </a:solidFill>
                <a:latin typeface="+mn-ea"/>
              </a:rPr>
              <a:t>2000</a:t>
            </a:r>
            <a:r>
              <a:rPr lang="zh-CN" altLang="en-US" b="1" dirty="0">
                <a:solidFill>
                  <a:srgbClr val="98CB55"/>
                </a:solidFill>
                <a:latin typeface="+mn-ea"/>
              </a:rPr>
              <a:t>万美金融资，由挚信资本领投，经纬创投跟投；</a:t>
            </a:r>
            <a:r>
              <a:rPr lang="en-US" altLang="zh-CN" b="1" dirty="0">
                <a:solidFill>
                  <a:srgbClr val="98CB55"/>
                </a:solidFill>
                <a:latin typeface="+mn-ea"/>
              </a:rPr>
              <a:t>2016</a:t>
            </a:r>
            <a:r>
              <a:rPr lang="zh-CN" altLang="en-US" b="1" dirty="0">
                <a:solidFill>
                  <a:srgbClr val="98CB55"/>
                </a:solidFill>
                <a:latin typeface="+mn-ea"/>
              </a:rPr>
              <a:t>年</a:t>
            </a:r>
            <a:r>
              <a:rPr lang="en-US" altLang="zh-CN" b="1" dirty="0">
                <a:solidFill>
                  <a:srgbClr val="98CB55"/>
                </a:solidFill>
                <a:latin typeface="+mn-ea"/>
              </a:rPr>
              <a:t>3</a:t>
            </a:r>
            <a:r>
              <a:rPr lang="zh-CN" altLang="en-US" b="1" dirty="0">
                <a:solidFill>
                  <a:srgbClr val="98CB55"/>
                </a:solidFill>
                <a:latin typeface="+mn-ea"/>
              </a:rPr>
              <a:t>月，新氧再宣布完成由优壹品领投、腾讯双百计划跟投的</a:t>
            </a:r>
            <a:r>
              <a:rPr lang="en-US" altLang="zh-CN" b="1" dirty="0">
                <a:solidFill>
                  <a:srgbClr val="98CB55"/>
                </a:solidFill>
                <a:latin typeface="+mn-ea"/>
              </a:rPr>
              <a:t>5000</a:t>
            </a:r>
            <a:r>
              <a:rPr lang="zh-CN" altLang="en-US" b="1" dirty="0">
                <a:solidFill>
                  <a:srgbClr val="98CB55"/>
                </a:solidFill>
                <a:latin typeface="+mn-ea"/>
              </a:rPr>
              <a:t>万美金</a:t>
            </a:r>
            <a:r>
              <a:rPr lang="en-US" altLang="zh-CN" b="1" dirty="0">
                <a:solidFill>
                  <a:srgbClr val="98CB55"/>
                </a:solidFill>
                <a:latin typeface="+mn-ea"/>
              </a:rPr>
              <a:t>C</a:t>
            </a:r>
            <a:r>
              <a:rPr lang="zh-CN" altLang="en-US" b="1" dirty="0">
                <a:solidFill>
                  <a:srgbClr val="98CB55"/>
                </a:solidFill>
                <a:latin typeface="+mn-ea"/>
              </a:rPr>
              <a:t>轮融资。</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14211" y="539189"/>
            <a:ext cx="8669314" cy="327687"/>
          </a:xfrm>
        </p:spPr>
        <p:txBody>
          <a:bodyPr>
            <a:noAutofit/>
          </a:bodyPr>
          <a:lstStyle/>
          <a:p>
            <a:r>
              <a:rPr lang="zh-CN" altLang="en-US" sz="2400" b="1" dirty="0">
                <a:solidFill>
                  <a:srgbClr val="64B62E"/>
                </a:solidFill>
                <a:latin typeface="+mj-ea"/>
              </a:rPr>
              <a:t>新氧发展历史</a:t>
            </a:r>
            <a:r>
              <a:rPr lang="en-US" altLang="zh-CN" sz="2400" b="1" dirty="0">
                <a:solidFill>
                  <a:srgbClr val="64B62E"/>
                </a:solidFill>
                <a:latin typeface="+mj-ea"/>
              </a:rPr>
              <a:t>-</a:t>
            </a:r>
            <a:r>
              <a:rPr lang="zh-CN" altLang="en-US" sz="2400" b="1" dirty="0">
                <a:solidFill>
                  <a:srgbClr val="64B62E"/>
                </a:solidFill>
                <a:latin typeface="+mj-ea"/>
              </a:rPr>
              <a:t>产品</a:t>
            </a:r>
          </a:p>
        </p:txBody>
      </p:sp>
      <p:sp>
        <p:nvSpPr>
          <p:cNvPr id="9" name="文本框 8"/>
          <p:cNvSpPr txBox="1"/>
          <p:nvPr/>
        </p:nvSpPr>
        <p:spPr>
          <a:xfrm>
            <a:off x="1014210" y="1047123"/>
            <a:ext cx="8284335" cy="646331"/>
          </a:xfrm>
          <a:prstGeom prst="rect">
            <a:avLst/>
          </a:prstGeom>
          <a:noFill/>
        </p:spPr>
        <p:txBody>
          <a:bodyPr wrap="square" rtlCol="0">
            <a:spAutoFit/>
          </a:bodyPr>
          <a:lstStyle/>
          <a:p>
            <a:r>
              <a:rPr lang="en-US" altLang="zh-CN" b="1" dirty="0">
                <a:solidFill>
                  <a:srgbClr val="98CB55"/>
                </a:solidFill>
              </a:rPr>
              <a:t>2013-2014 </a:t>
            </a:r>
            <a:r>
              <a:rPr lang="zh-CN" altLang="en-US" b="1" dirty="0">
                <a:solidFill>
                  <a:srgbClr val="98CB55"/>
                </a:solidFill>
              </a:rPr>
              <a:t>完成社区</a:t>
            </a:r>
            <a:r>
              <a:rPr lang="en-US" altLang="zh-CN" b="1" dirty="0">
                <a:solidFill>
                  <a:srgbClr val="98CB55"/>
                </a:solidFill>
              </a:rPr>
              <a:t>+</a:t>
            </a:r>
            <a:r>
              <a:rPr lang="zh-CN" altLang="en-US" b="1" dirty="0">
                <a:solidFill>
                  <a:srgbClr val="98CB55"/>
                </a:solidFill>
              </a:rPr>
              <a:t>电</a:t>
            </a:r>
            <a:r>
              <a:rPr lang="zh-CN" altLang="en-US" b="1" dirty="0" smtClean="0">
                <a:solidFill>
                  <a:srgbClr val="98CB55"/>
                </a:solidFill>
              </a:rPr>
              <a:t>商闭环</a:t>
            </a:r>
            <a:r>
              <a:rPr lang="zh-CN" altLang="en-US" b="1" dirty="0">
                <a:solidFill>
                  <a:srgbClr val="98CB55"/>
                </a:solidFill>
              </a:rPr>
              <a:t>获得 </a:t>
            </a:r>
            <a:r>
              <a:rPr lang="en-US" altLang="zh-CN" b="1" dirty="0">
                <a:solidFill>
                  <a:srgbClr val="98CB55"/>
                </a:solidFill>
              </a:rPr>
              <a:t>B</a:t>
            </a:r>
            <a:r>
              <a:rPr lang="zh-CN" altLang="en-US" b="1" dirty="0">
                <a:solidFill>
                  <a:srgbClr val="98CB55"/>
                </a:solidFill>
              </a:rPr>
              <a:t>轮融资，</a:t>
            </a:r>
            <a:r>
              <a:rPr lang="en-US" altLang="zh-CN" b="1" dirty="0">
                <a:solidFill>
                  <a:srgbClr val="98CB55"/>
                </a:solidFill>
              </a:rPr>
              <a:t>2015-2016</a:t>
            </a:r>
            <a:r>
              <a:rPr lang="zh-CN" altLang="en-US" b="1" dirty="0">
                <a:solidFill>
                  <a:srgbClr val="98CB55"/>
                </a:solidFill>
              </a:rPr>
              <a:t>拓展整形分期，保险，孕育线下诊所获得</a:t>
            </a:r>
            <a:r>
              <a:rPr lang="en-US" altLang="zh-CN" b="1" dirty="0">
                <a:solidFill>
                  <a:srgbClr val="98CB55"/>
                </a:solidFill>
              </a:rPr>
              <a:t>C</a:t>
            </a:r>
            <a:r>
              <a:rPr lang="zh-CN" altLang="en-US" b="1" dirty="0">
                <a:solidFill>
                  <a:srgbClr val="98CB55"/>
                </a:solidFill>
              </a:rPr>
              <a:t>轮</a:t>
            </a:r>
            <a:r>
              <a:rPr lang="zh-CN" altLang="en-US" b="1" dirty="0" smtClean="0">
                <a:solidFill>
                  <a:srgbClr val="98CB55"/>
                </a:solidFill>
              </a:rPr>
              <a:t>融资。</a:t>
            </a:r>
            <a:endParaRPr lang="zh-CN" altLang="en-US" b="1" dirty="0">
              <a:solidFill>
                <a:srgbClr val="98CB55"/>
              </a:solidFill>
            </a:endParaRPr>
          </a:p>
        </p:txBody>
      </p:sp>
      <p:pic>
        <p:nvPicPr>
          <p:cNvPr id="4" name="图片 3"/>
          <p:cNvPicPr>
            <a:picLocks noChangeAspect="1"/>
          </p:cNvPicPr>
          <p:nvPr/>
        </p:nvPicPr>
        <p:blipFill>
          <a:blip r:embed="rId2"/>
          <a:stretch>
            <a:fillRect/>
          </a:stretch>
        </p:blipFill>
        <p:spPr>
          <a:xfrm>
            <a:off x="1014211" y="2016448"/>
            <a:ext cx="9317048" cy="431872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36320" y="454761"/>
            <a:ext cx="5763260" cy="412115"/>
          </a:xfrm>
        </p:spPr>
        <p:txBody>
          <a:bodyPr>
            <a:noAutofit/>
          </a:bodyPr>
          <a:lstStyle/>
          <a:p>
            <a:r>
              <a:rPr lang="zh-CN" altLang="en-US" sz="2400" b="1" dirty="0">
                <a:solidFill>
                  <a:srgbClr val="64B62E"/>
                </a:solidFill>
              </a:rPr>
              <a:t>新氧美容医美项目列表</a:t>
            </a:r>
          </a:p>
        </p:txBody>
      </p:sp>
      <p:sp>
        <p:nvSpPr>
          <p:cNvPr id="9" name="文本框 8"/>
          <p:cNvSpPr txBox="1"/>
          <p:nvPr/>
        </p:nvSpPr>
        <p:spPr>
          <a:xfrm>
            <a:off x="7655087" y="5415713"/>
            <a:ext cx="3526489" cy="646331"/>
          </a:xfrm>
          <a:prstGeom prst="rect">
            <a:avLst/>
          </a:prstGeom>
          <a:noFill/>
        </p:spPr>
        <p:txBody>
          <a:bodyPr wrap="square" rtlCol="0">
            <a:spAutoFit/>
          </a:bodyPr>
          <a:lstStyle/>
          <a:p>
            <a:r>
              <a:rPr lang="zh-CN" altLang="en-US" b="1" dirty="0">
                <a:solidFill>
                  <a:srgbClr val="98CB55"/>
                </a:solidFill>
                <a:latin typeface="+mn-ea"/>
              </a:rPr>
              <a:t>总计</a:t>
            </a:r>
            <a:r>
              <a:rPr lang="en-US" altLang="zh-CN" b="1" dirty="0">
                <a:solidFill>
                  <a:srgbClr val="98CB55"/>
                </a:solidFill>
                <a:latin typeface="+mn-ea"/>
              </a:rPr>
              <a:t>490</a:t>
            </a:r>
            <a:r>
              <a:rPr lang="zh-CN" altLang="en-US" b="1" dirty="0">
                <a:solidFill>
                  <a:srgbClr val="98CB55"/>
                </a:solidFill>
                <a:latin typeface="+mn-ea"/>
              </a:rPr>
              <a:t>个细分项目 数据</a:t>
            </a:r>
            <a:r>
              <a:rPr lang="zh-CN" altLang="en-US" b="1" dirty="0" smtClean="0">
                <a:solidFill>
                  <a:srgbClr val="98CB55"/>
                </a:solidFill>
                <a:latin typeface="+mn-ea"/>
              </a:rPr>
              <a:t>来源</a:t>
            </a:r>
            <a:r>
              <a:rPr lang="zh-CN" altLang="en-US" b="1" dirty="0">
                <a:solidFill>
                  <a:srgbClr val="98CB55"/>
                </a:solidFill>
                <a:latin typeface="+mn-ea"/>
              </a:rPr>
              <a:t>：</a:t>
            </a:r>
            <a:r>
              <a:rPr lang="zh-CN" altLang="en-US" b="1" dirty="0" smtClean="0">
                <a:solidFill>
                  <a:srgbClr val="98CB55"/>
                </a:solidFill>
                <a:latin typeface="+mn-ea"/>
              </a:rPr>
              <a:t>新氧项目宝典</a:t>
            </a:r>
            <a:endParaRPr lang="zh-CN" altLang="en-US" b="1" dirty="0">
              <a:solidFill>
                <a:srgbClr val="98CB55"/>
              </a:solidFill>
              <a:latin typeface="+mn-ea"/>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050" y="4475823"/>
            <a:ext cx="6573038" cy="2110380"/>
          </a:xfrm>
          <a:prstGeom prst="rect">
            <a:avLst/>
          </a:prstGeom>
        </p:spPr>
      </p:pic>
      <p:sp>
        <p:nvSpPr>
          <p:cNvPr id="15" name="文本框 14"/>
          <p:cNvSpPr txBox="1"/>
          <p:nvPr/>
        </p:nvSpPr>
        <p:spPr>
          <a:xfrm>
            <a:off x="1139351" y="866876"/>
            <a:ext cx="8266587" cy="923330"/>
          </a:xfrm>
          <a:prstGeom prst="rect">
            <a:avLst/>
          </a:prstGeom>
          <a:noFill/>
        </p:spPr>
        <p:txBody>
          <a:bodyPr wrap="square" rtlCol="0">
            <a:spAutoFit/>
          </a:bodyPr>
          <a:lstStyle/>
          <a:p>
            <a:r>
              <a:rPr lang="zh-CN" altLang="en-US" b="1" dirty="0">
                <a:solidFill>
                  <a:srgbClr val="98CB55"/>
                </a:solidFill>
              </a:rPr>
              <a:t>一级分类</a:t>
            </a:r>
            <a:r>
              <a:rPr lang="en-US" altLang="zh-CN" b="1" dirty="0">
                <a:solidFill>
                  <a:srgbClr val="98CB55"/>
                </a:solidFill>
              </a:rPr>
              <a:t>17</a:t>
            </a:r>
            <a:r>
              <a:rPr lang="zh-CN" altLang="en-US" b="1" dirty="0">
                <a:solidFill>
                  <a:srgbClr val="98CB55"/>
                </a:solidFill>
              </a:rPr>
              <a:t>个，二级分类</a:t>
            </a:r>
            <a:r>
              <a:rPr lang="en-US" altLang="zh-CN" b="1" dirty="0">
                <a:solidFill>
                  <a:srgbClr val="98CB55"/>
                </a:solidFill>
              </a:rPr>
              <a:t>46</a:t>
            </a:r>
            <a:r>
              <a:rPr lang="zh-CN" altLang="en-US" b="1" dirty="0">
                <a:solidFill>
                  <a:srgbClr val="98CB55"/>
                </a:solidFill>
              </a:rPr>
              <a:t>个，项目总计</a:t>
            </a:r>
            <a:r>
              <a:rPr lang="en-US" altLang="zh-CN" b="1" dirty="0">
                <a:solidFill>
                  <a:srgbClr val="98CB55"/>
                </a:solidFill>
              </a:rPr>
              <a:t>490</a:t>
            </a:r>
            <a:r>
              <a:rPr lang="zh-CN" altLang="en-US" b="1" dirty="0" smtClean="0">
                <a:solidFill>
                  <a:srgbClr val="98CB55"/>
                </a:solidFill>
              </a:rPr>
              <a:t>个，项目分类非常精细化。</a:t>
            </a:r>
            <a:r>
              <a:rPr lang="zh-CN" altLang="en-US" b="1" dirty="0">
                <a:solidFill>
                  <a:srgbClr val="98CB55"/>
                </a:solidFill>
              </a:rPr>
              <a:t>用户在“项目宝典”栏目选择项目即可跳转至项目介绍页面，用户可以查看项目对应的介绍、适应症、项目百科、日记、产品、讨论、医生、医院。</a:t>
            </a:r>
          </a:p>
        </p:txBody>
      </p:sp>
      <p:pic>
        <p:nvPicPr>
          <p:cNvPr id="3" name="图片 2"/>
          <p:cNvPicPr>
            <a:picLocks noChangeAspect="1"/>
          </p:cNvPicPr>
          <p:nvPr/>
        </p:nvPicPr>
        <p:blipFill>
          <a:blip r:embed="rId3"/>
          <a:stretch>
            <a:fillRect/>
          </a:stretch>
        </p:blipFill>
        <p:spPr>
          <a:xfrm>
            <a:off x="1139351" y="1790206"/>
            <a:ext cx="8112222" cy="268561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stretch>
            <a:fillRect/>
          </a:stretch>
        </p:blipFill>
        <p:spPr>
          <a:xfrm>
            <a:off x="464088" y="1310190"/>
            <a:ext cx="11350501" cy="4982000"/>
          </a:xfrm>
          <a:prstGeom prst="rect">
            <a:avLst/>
          </a:prstGeom>
        </p:spPr>
      </p:pic>
      <p:sp>
        <p:nvSpPr>
          <p:cNvPr id="2" name="标题 1"/>
          <p:cNvSpPr>
            <a:spLocks noGrp="1"/>
          </p:cNvSpPr>
          <p:nvPr>
            <p:ph type="title"/>
          </p:nvPr>
        </p:nvSpPr>
        <p:spPr>
          <a:xfrm>
            <a:off x="838200" y="365125"/>
            <a:ext cx="5185229" cy="501751"/>
          </a:xfrm>
        </p:spPr>
        <p:txBody>
          <a:bodyPr>
            <a:noAutofit/>
          </a:bodyPr>
          <a:lstStyle/>
          <a:p>
            <a:r>
              <a:rPr lang="zh-CN" altLang="en-US" sz="2400" b="1" dirty="0">
                <a:solidFill>
                  <a:srgbClr val="64B62E"/>
                </a:solidFill>
              </a:rPr>
              <a:t>新氧美容产品架构</a:t>
            </a:r>
            <a:endParaRPr lang="en-US" altLang="zh-CN" sz="2400" b="1" dirty="0">
              <a:solidFill>
                <a:srgbClr val="64B62E"/>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内容占位符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342952" y="1430988"/>
            <a:ext cx="2393744" cy="4351338"/>
          </a:xfr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6265" y="1506106"/>
            <a:ext cx="2436687" cy="4314246"/>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7851" y="1506105"/>
            <a:ext cx="2288414" cy="4257675"/>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314" y="1449534"/>
            <a:ext cx="2403537" cy="4314246"/>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44079" y="1430988"/>
            <a:ext cx="2223974" cy="438936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23900" y="741680"/>
            <a:ext cx="9144000" cy="927100"/>
          </a:xfrm>
        </p:spPr>
        <p:txBody>
          <a:bodyPr>
            <a:normAutofit/>
          </a:bodyPr>
          <a:lstStyle/>
          <a:p>
            <a:pPr algn="l"/>
            <a:r>
              <a:rPr lang="zh-CN" altLang="en-US" b="1" dirty="0">
                <a:solidFill>
                  <a:srgbClr val="9FCF61"/>
                </a:solidFill>
              </a:rPr>
              <a:t>报告目录</a:t>
            </a:r>
          </a:p>
        </p:txBody>
      </p:sp>
      <p:sp>
        <p:nvSpPr>
          <p:cNvPr id="4" name="文本框 3"/>
          <p:cNvSpPr txBox="1"/>
          <p:nvPr/>
        </p:nvSpPr>
        <p:spPr>
          <a:xfrm>
            <a:off x="1368880" y="1910680"/>
            <a:ext cx="9994900" cy="2246769"/>
          </a:xfrm>
          <a:prstGeom prst="rect">
            <a:avLst/>
          </a:prstGeom>
          <a:noFill/>
        </p:spPr>
        <p:txBody>
          <a:bodyPr wrap="square" rtlCol="0">
            <a:spAutoFit/>
          </a:bodyPr>
          <a:lstStyle/>
          <a:p>
            <a:r>
              <a:rPr lang="en-US" altLang="zh-CN" sz="2800" dirty="0">
                <a:solidFill>
                  <a:srgbClr val="98CB55"/>
                </a:solidFill>
              </a:rPr>
              <a:t>1</a:t>
            </a:r>
            <a:r>
              <a:rPr lang="en-US" altLang="zh-CN" sz="2800" dirty="0" smtClean="0">
                <a:solidFill>
                  <a:srgbClr val="98CB55"/>
                </a:solidFill>
              </a:rPr>
              <a:t>.</a:t>
            </a:r>
            <a:r>
              <a:rPr lang="zh-CN" altLang="en-US" sz="2800" dirty="0" smtClean="0">
                <a:solidFill>
                  <a:srgbClr val="98CB55"/>
                </a:solidFill>
              </a:rPr>
              <a:t>医美</a:t>
            </a:r>
            <a:r>
              <a:rPr lang="en-US" altLang="zh-CN" sz="2800" dirty="0" smtClean="0">
                <a:solidFill>
                  <a:srgbClr val="98CB55"/>
                </a:solidFill>
              </a:rPr>
              <a:t>O2O</a:t>
            </a:r>
            <a:r>
              <a:rPr lang="zh-CN" altLang="en-US" sz="2800" dirty="0" smtClean="0">
                <a:solidFill>
                  <a:srgbClr val="98CB55"/>
                </a:solidFill>
              </a:rPr>
              <a:t>行业</a:t>
            </a:r>
            <a:r>
              <a:rPr lang="zh-CN" altLang="en-US" sz="2800" dirty="0">
                <a:solidFill>
                  <a:srgbClr val="98CB55"/>
                </a:solidFill>
              </a:rPr>
              <a:t>分析</a:t>
            </a:r>
          </a:p>
          <a:p>
            <a:r>
              <a:rPr lang="en-US" altLang="zh-CN" sz="2800" dirty="0">
                <a:solidFill>
                  <a:srgbClr val="98CB55"/>
                </a:solidFill>
              </a:rPr>
              <a:t>2</a:t>
            </a:r>
            <a:r>
              <a:rPr lang="en-US" altLang="zh-CN" sz="2800" dirty="0" smtClean="0">
                <a:solidFill>
                  <a:srgbClr val="98CB55"/>
                </a:solidFill>
              </a:rPr>
              <a:t>.</a:t>
            </a:r>
            <a:r>
              <a:rPr lang="zh-CN" altLang="en-US" sz="2800" dirty="0" smtClean="0">
                <a:solidFill>
                  <a:srgbClr val="98CB55"/>
                </a:solidFill>
              </a:rPr>
              <a:t>新氧美容与产品分析</a:t>
            </a:r>
            <a:endParaRPr lang="en-US" altLang="zh-CN" sz="2800" dirty="0">
              <a:solidFill>
                <a:srgbClr val="98CB55"/>
              </a:solidFill>
            </a:endParaRPr>
          </a:p>
          <a:p>
            <a:r>
              <a:rPr lang="en-US" altLang="zh-CN" sz="2800" dirty="0">
                <a:solidFill>
                  <a:srgbClr val="98CB55"/>
                </a:solidFill>
              </a:rPr>
              <a:t>3</a:t>
            </a:r>
            <a:r>
              <a:rPr lang="en-US" altLang="zh-CN" sz="2800" dirty="0" smtClean="0">
                <a:solidFill>
                  <a:srgbClr val="98CB55"/>
                </a:solidFill>
              </a:rPr>
              <a:t>.</a:t>
            </a:r>
            <a:r>
              <a:rPr lang="zh-CN" altLang="en-US" sz="2800" dirty="0" smtClean="0">
                <a:solidFill>
                  <a:srgbClr val="98CB55"/>
                </a:solidFill>
              </a:rPr>
              <a:t>行业存在的问题</a:t>
            </a:r>
            <a:endParaRPr lang="en-US" altLang="zh-CN" sz="2800" dirty="0">
              <a:solidFill>
                <a:srgbClr val="98CB55"/>
              </a:solidFill>
            </a:endParaRPr>
          </a:p>
          <a:p>
            <a:r>
              <a:rPr lang="en-US" altLang="zh-CN" sz="2800" dirty="0">
                <a:solidFill>
                  <a:srgbClr val="98CB55"/>
                </a:solidFill>
              </a:rPr>
              <a:t>4</a:t>
            </a:r>
            <a:r>
              <a:rPr lang="en-US" altLang="zh-CN" sz="2800" dirty="0" smtClean="0">
                <a:solidFill>
                  <a:srgbClr val="98CB55"/>
                </a:solidFill>
              </a:rPr>
              <a:t>.</a:t>
            </a:r>
            <a:r>
              <a:rPr lang="zh-CN" altLang="en-US" sz="2800" dirty="0" smtClean="0">
                <a:solidFill>
                  <a:srgbClr val="98CB55"/>
                </a:solidFill>
              </a:rPr>
              <a:t>行业趋势预测</a:t>
            </a:r>
            <a:endParaRPr lang="zh-CN" altLang="en-US" sz="2800" dirty="0">
              <a:solidFill>
                <a:srgbClr val="98CB55"/>
              </a:solidFill>
            </a:endParaRPr>
          </a:p>
          <a:p>
            <a:r>
              <a:rPr lang="en-US" altLang="zh-CN" sz="2800" dirty="0">
                <a:solidFill>
                  <a:srgbClr val="98CB55"/>
                </a:solidFill>
              </a:rPr>
              <a:t>5</a:t>
            </a:r>
            <a:r>
              <a:rPr lang="en-US" altLang="zh-CN" sz="2800" dirty="0" smtClean="0">
                <a:solidFill>
                  <a:srgbClr val="98CB55"/>
                </a:solidFill>
              </a:rPr>
              <a:t>.</a:t>
            </a:r>
            <a:r>
              <a:rPr lang="zh-CN" altLang="en-US" sz="2800" dirty="0">
                <a:solidFill>
                  <a:srgbClr val="98CB55"/>
                </a:solidFill>
              </a:rPr>
              <a:t>报告总结</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4793343" cy="501751"/>
          </a:xfrm>
        </p:spPr>
        <p:txBody>
          <a:bodyPr>
            <a:noAutofit/>
          </a:bodyPr>
          <a:lstStyle/>
          <a:p>
            <a:r>
              <a:rPr lang="zh-CN" altLang="en-US" sz="2400" b="1" dirty="0">
                <a:solidFill>
                  <a:srgbClr val="64B62E"/>
                </a:solidFill>
                <a:latin typeface="+mj-ea"/>
              </a:rPr>
              <a:t>新氧美容</a:t>
            </a:r>
            <a:r>
              <a:rPr lang="en-US" altLang="zh-CN" sz="2400" b="1" dirty="0">
                <a:solidFill>
                  <a:srgbClr val="64B62E"/>
                </a:solidFill>
                <a:latin typeface="+mj-ea"/>
              </a:rPr>
              <a:t>APP</a:t>
            </a:r>
            <a:r>
              <a:rPr lang="zh-CN" altLang="en-US" sz="2400" b="1" dirty="0">
                <a:solidFill>
                  <a:srgbClr val="64B62E"/>
                </a:solidFill>
                <a:latin typeface="+mj-ea"/>
              </a:rPr>
              <a:t>信息架构</a:t>
            </a:r>
            <a:endParaRPr lang="en-US" altLang="zh-CN" sz="2400" b="1" dirty="0">
              <a:solidFill>
                <a:srgbClr val="64B62E"/>
              </a:solidFill>
              <a:latin typeface="+mj-ea"/>
            </a:endParaRPr>
          </a:p>
        </p:txBody>
      </p:sp>
      <p:pic>
        <p:nvPicPr>
          <p:cNvPr id="4" name="图片 3"/>
          <p:cNvPicPr>
            <a:picLocks noChangeAspect="1"/>
          </p:cNvPicPr>
          <p:nvPr/>
        </p:nvPicPr>
        <p:blipFill>
          <a:blip r:embed="rId2"/>
          <a:stretch>
            <a:fillRect/>
          </a:stretch>
        </p:blipFill>
        <p:spPr>
          <a:xfrm>
            <a:off x="1898114" y="974911"/>
            <a:ext cx="8333202" cy="548592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stretch>
            <a:fillRect/>
          </a:stretch>
        </p:blipFill>
        <p:spPr>
          <a:xfrm>
            <a:off x="953038" y="2258438"/>
            <a:ext cx="9607788" cy="3908623"/>
          </a:xfrm>
          <a:prstGeom prst="rect">
            <a:avLst/>
          </a:prstGeom>
        </p:spPr>
      </p:pic>
      <p:sp>
        <p:nvSpPr>
          <p:cNvPr id="2" name="标题 1"/>
          <p:cNvSpPr>
            <a:spLocks noGrp="1"/>
          </p:cNvSpPr>
          <p:nvPr>
            <p:ph type="title"/>
          </p:nvPr>
        </p:nvSpPr>
        <p:spPr>
          <a:xfrm>
            <a:off x="838200" y="365125"/>
            <a:ext cx="9091411" cy="501751"/>
          </a:xfrm>
        </p:spPr>
        <p:txBody>
          <a:bodyPr>
            <a:normAutofit/>
          </a:bodyPr>
          <a:lstStyle/>
          <a:p>
            <a:r>
              <a:rPr lang="zh-CN" altLang="en-US" sz="2400" b="1" dirty="0">
                <a:solidFill>
                  <a:srgbClr val="64B62E"/>
                </a:solidFill>
                <a:latin typeface="+mj-ea"/>
              </a:rPr>
              <a:t>新</a:t>
            </a:r>
            <a:r>
              <a:rPr lang="zh-CN" altLang="en-US" sz="2400" b="1" dirty="0" smtClean="0">
                <a:solidFill>
                  <a:srgbClr val="64B62E"/>
                </a:solidFill>
                <a:latin typeface="+mj-ea"/>
              </a:rPr>
              <a:t>氧美容运营分析</a:t>
            </a:r>
            <a:endParaRPr lang="zh-CN" altLang="en-US" sz="2400" b="1" dirty="0">
              <a:solidFill>
                <a:srgbClr val="64B62E"/>
              </a:solidFill>
              <a:latin typeface="+mj-ea"/>
            </a:endParaRPr>
          </a:p>
        </p:txBody>
      </p:sp>
      <p:sp>
        <p:nvSpPr>
          <p:cNvPr id="3" name="文本框 2"/>
          <p:cNvSpPr txBox="1"/>
          <p:nvPr/>
        </p:nvSpPr>
        <p:spPr>
          <a:xfrm>
            <a:off x="838200" y="1014912"/>
            <a:ext cx="9530594" cy="1200329"/>
          </a:xfrm>
          <a:prstGeom prst="rect">
            <a:avLst/>
          </a:prstGeom>
          <a:noFill/>
        </p:spPr>
        <p:txBody>
          <a:bodyPr wrap="square" rtlCol="0">
            <a:spAutoFit/>
          </a:bodyPr>
          <a:lstStyle/>
          <a:p>
            <a:r>
              <a:rPr lang="zh-CN" altLang="en-US" b="1" dirty="0" smtClean="0">
                <a:solidFill>
                  <a:srgbClr val="98CB55"/>
                </a:solidFill>
                <a:latin typeface="+mn-ea"/>
              </a:rPr>
              <a:t>新氧官方公众号为医美类第一大号，线上运营新氧在内容上非常喜欢采用明星整形八卦文章；新氧在重视内容营销的同时在形式上也非常重视视频营销，独家冠名第一档网络女王综艺</a:t>
            </a:r>
            <a:r>
              <a:rPr lang="en-US" altLang="zh-CN" b="1" dirty="0" smtClean="0">
                <a:solidFill>
                  <a:srgbClr val="98CB55"/>
                </a:solidFill>
                <a:latin typeface="+mn-ea"/>
              </a:rPr>
              <a:t>《</a:t>
            </a:r>
            <a:r>
              <a:rPr lang="zh-CN" altLang="en-US" b="1" dirty="0" smtClean="0">
                <a:solidFill>
                  <a:srgbClr val="98CB55"/>
                </a:solidFill>
                <a:latin typeface="+mn-ea"/>
              </a:rPr>
              <a:t>小鲜肉拿走不谢</a:t>
            </a:r>
            <a:r>
              <a:rPr lang="en-US" altLang="zh-CN" b="1" dirty="0" smtClean="0">
                <a:solidFill>
                  <a:srgbClr val="98CB55"/>
                </a:solidFill>
                <a:latin typeface="+mn-ea"/>
              </a:rPr>
              <a:t>》</a:t>
            </a:r>
            <a:r>
              <a:rPr lang="zh-CN" altLang="en-US" b="1" dirty="0" smtClean="0">
                <a:solidFill>
                  <a:srgbClr val="98CB55"/>
                </a:solidFill>
                <a:latin typeface="+mn-ea"/>
              </a:rPr>
              <a:t>，以及</a:t>
            </a:r>
            <a:r>
              <a:rPr lang="zh-CN" altLang="en-US" b="1" dirty="0">
                <a:solidFill>
                  <a:srgbClr val="98CB55"/>
                </a:solidFill>
                <a:latin typeface="+mn-ea"/>
              </a:rPr>
              <a:t>三</a:t>
            </a:r>
            <a:r>
              <a:rPr lang="zh-CN" altLang="en-US" b="1" dirty="0" smtClean="0">
                <a:solidFill>
                  <a:srgbClr val="98CB55"/>
                </a:solidFill>
                <a:latin typeface="+mn-ea"/>
              </a:rPr>
              <a:t>个</a:t>
            </a:r>
            <a:r>
              <a:rPr lang="zh-CN" altLang="en-US" b="1" dirty="0">
                <a:solidFill>
                  <a:srgbClr val="98CB55"/>
                </a:solidFill>
                <a:latin typeface="+mn-ea"/>
              </a:rPr>
              <a:t>自制视频</a:t>
            </a:r>
            <a:r>
              <a:rPr lang="zh-CN" altLang="en-US" b="1" dirty="0" smtClean="0">
                <a:solidFill>
                  <a:srgbClr val="98CB55"/>
                </a:solidFill>
                <a:latin typeface="+mn-ea"/>
              </a:rPr>
              <a:t>栏目</a:t>
            </a:r>
            <a:r>
              <a:rPr lang="en-US" altLang="zh-CN" b="1" dirty="0" smtClean="0">
                <a:solidFill>
                  <a:srgbClr val="98CB55"/>
                </a:solidFill>
                <a:latin typeface="+mn-ea"/>
              </a:rPr>
              <a:t>《</a:t>
            </a:r>
            <a:r>
              <a:rPr lang="zh-CN" altLang="en-US" b="1" dirty="0">
                <a:solidFill>
                  <a:srgbClr val="98CB55"/>
                </a:solidFill>
                <a:latin typeface="+mn-ea"/>
              </a:rPr>
              <a:t>新氧明星整形教室</a:t>
            </a:r>
            <a:r>
              <a:rPr lang="en-US" altLang="zh-CN" b="1" dirty="0" smtClean="0">
                <a:solidFill>
                  <a:srgbClr val="98CB55"/>
                </a:solidFill>
                <a:latin typeface="+mn-ea"/>
              </a:rPr>
              <a:t>》</a:t>
            </a:r>
            <a:r>
              <a:rPr lang="zh-CN" altLang="en-US" b="1" dirty="0" smtClean="0">
                <a:solidFill>
                  <a:srgbClr val="98CB55"/>
                </a:solidFill>
                <a:latin typeface="+mn-ea"/>
              </a:rPr>
              <a:t>、</a:t>
            </a:r>
            <a:r>
              <a:rPr lang="zh-CN" altLang="en-US" b="1" dirty="0">
                <a:solidFill>
                  <a:srgbClr val="98CB55"/>
                </a:solidFill>
                <a:latin typeface="+mn-ea"/>
              </a:rPr>
              <a:t>新氧一周整闻播报</a:t>
            </a:r>
            <a:r>
              <a:rPr lang="en-US" altLang="zh-CN" b="1" dirty="0" smtClean="0">
                <a:solidFill>
                  <a:srgbClr val="98CB55"/>
                </a:solidFill>
                <a:latin typeface="+mn-ea"/>
              </a:rPr>
              <a:t>》</a:t>
            </a:r>
            <a:r>
              <a:rPr lang="zh-CN" altLang="en-US" b="1" dirty="0" smtClean="0">
                <a:solidFill>
                  <a:srgbClr val="98CB55"/>
                </a:solidFill>
                <a:latin typeface="+mn-ea"/>
              </a:rPr>
              <a:t>、</a:t>
            </a:r>
            <a:r>
              <a:rPr lang="en-US" altLang="zh-CN" b="1" dirty="0" smtClean="0">
                <a:solidFill>
                  <a:srgbClr val="98CB55"/>
                </a:solidFill>
                <a:latin typeface="+mn-ea"/>
              </a:rPr>
              <a:t>《</a:t>
            </a:r>
            <a:r>
              <a:rPr lang="zh-CN" altLang="en-US" b="1" dirty="0" smtClean="0">
                <a:solidFill>
                  <a:srgbClr val="98CB55"/>
                </a:solidFill>
                <a:latin typeface="+mn-ea"/>
              </a:rPr>
              <a:t>新氧美人鉴赏</a:t>
            </a:r>
            <a:r>
              <a:rPr lang="en-US" altLang="zh-CN" b="1" dirty="0" smtClean="0">
                <a:solidFill>
                  <a:srgbClr val="98CB55"/>
                </a:solidFill>
                <a:latin typeface="+mn-ea"/>
              </a:rPr>
              <a:t>》;</a:t>
            </a:r>
            <a:r>
              <a:rPr lang="zh-CN" altLang="en-US" b="1" dirty="0">
                <a:solidFill>
                  <a:srgbClr val="98CB55"/>
                </a:solidFill>
                <a:latin typeface="+mn-ea"/>
              </a:rPr>
              <a:t>线下运营主要有线下沙龙体验</a:t>
            </a:r>
            <a:r>
              <a:rPr lang="zh-CN" altLang="en-US" b="1" dirty="0" smtClean="0">
                <a:solidFill>
                  <a:srgbClr val="98CB55"/>
                </a:solidFill>
                <a:latin typeface="+mn-ea"/>
              </a:rPr>
              <a:t>活动和</a:t>
            </a:r>
            <a:r>
              <a:rPr lang="zh-CN" altLang="en-US" b="1" dirty="0">
                <a:solidFill>
                  <a:srgbClr val="98CB55"/>
                </a:solidFill>
                <a:latin typeface="+mn-ea"/>
              </a:rPr>
              <a:t>区域市场地推。</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1" y="365125"/>
            <a:ext cx="8592312" cy="501751"/>
          </a:xfrm>
        </p:spPr>
        <p:txBody>
          <a:bodyPr>
            <a:normAutofit/>
          </a:bodyPr>
          <a:lstStyle/>
          <a:p>
            <a:r>
              <a:rPr lang="zh-CN" altLang="en-US" sz="2400" b="1" dirty="0">
                <a:solidFill>
                  <a:srgbClr val="64B62E"/>
                </a:solidFill>
                <a:latin typeface="+mj-ea"/>
              </a:rPr>
              <a:t>新</a:t>
            </a:r>
            <a:r>
              <a:rPr lang="zh-CN" altLang="en-US" sz="2400" b="1" dirty="0" smtClean="0">
                <a:solidFill>
                  <a:srgbClr val="64B62E"/>
                </a:solidFill>
                <a:latin typeface="+mj-ea"/>
              </a:rPr>
              <a:t>氧美容运营分析</a:t>
            </a:r>
            <a:endParaRPr lang="zh-CN" altLang="en-US" sz="2400" b="1" dirty="0">
              <a:solidFill>
                <a:srgbClr val="64B62E"/>
              </a:solidFill>
              <a:latin typeface="+mj-ea"/>
            </a:endParaRPr>
          </a:p>
        </p:txBody>
      </p:sp>
      <p:pic>
        <p:nvPicPr>
          <p:cNvPr id="3" name="图片 2"/>
          <p:cNvPicPr>
            <a:picLocks noChangeAspect="1"/>
          </p:cNvPicPr>
          <p:nvPr/>
        </p:nvPicPr>
        <p:blipFill>
          <a:blip r:embed="rId2"/>
          <a:stretch>
            <a:fillRect/>
          </a:stretch>
        </p:blipFill>
        <p:spPr>
          <a:xfrm>
            <a:off x="4854911" y="1987122"/>
            <a:ext cx="2278487" cy="3350716"/>
          </a:xfrm>
          <a:prstGeom prst="rect">
            <a:avLst/>
          </a:prstGeom>
        </p:spPr>
      </p:pic>
      <p:pic>
        <p:nvPicPr>
          <p:cNvPr id="5" name="图片 4"/>
          <p:cNvPicPr>
            <a:picLocks noChangeAspect="1"/>
          </p:cNvPicPr>
          <p:nvPr/>
        </p:nvPicPr>
        <p:blipFill>
          <a:blip r:embed="rId3"/>
          <a:stretch>
            <a:fillRect/>
          </a:stretch>
        </p:blipFill>
        <p:spPr>
          <a:xfrm>
            <a:off x="7189589" y="1987548"/>
            <a:ext cx="2240923" cy="3350290"/>
          </a:xfrm>
          <a:prstGeom prst="rect">
            <a:avLst/>
          </a:prstGeom>
        </p:spPr>
      </p:pic>
      <p:pic>
        <p:nvPicPr>
          <p:cNvPr id="6" name="图片 5"/>
          <p:cNvPicPr>
            <a:picLocks noChangeAspect="1"/>
          </p:cNvPicPr>
          <p:nvPr/>
        </p:nvPicPr>
        <p:blipFill>
          <a:blip r:embed="rId4"/>
          <a:stretch>
            <a:fillRect/>
          </a:stretch>
        </p:blipFill>
        <p:spPr>
          <a:xfrm>
            <a:off x="9533368" y="1987548"/>
            <a:ext cx="2522419" cy="3350290"/>
          </a:xfrm>
          <a:prstGeom prst="rect">
            <a:avLst/>
          </a:prstGeom>
        </p:spPr>
      </p:pic>
      <p:pic>
        <p:nvPicPr>
          <p:cNvPr id="1026" name="Picture 2" descr="https://imgsa.baidu.com/baike/c0%3Dbaike92%2C5%2C5%2C92%2C30/sign=f90d795665d0f703f2bf9d8e69933a58/f2deb48f8c5494ee830120582af5e0fe99257e4b.jpg"/>
          <p:cNvPicPr>
            <a:picLocks noChangeAspect="1" noChangeArrowheads="1"/>
          </p:cNvPicPr>
          <p:nvPr/>
        </p:nvPicPr>
        <p:blipFill rotWithShape="1">
          <a:blip r:embed="rId5">
            <a:extLst>
              <a:ext uri="{28A0092B-C50C-407E-A947-70E740481C1C}">
                <a14:useLocalDpi xmlns:a14="http://schemas.microsoft.com/office/drawing/2010/main" val="0"/>
              </a:ext>
            </a:extLst>
          </a:blip>
          <a:srcRect t="8978"/>
          <a:stretch/>
        </p:blipFill>
        <p:spPr bwMode="auto">
          <a:xfrm>
            <a:off x="728963" y="1975767"/>
            <a:ext cx="4023092" cy="3362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1530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stretch>
            <a:fillRect/>
          </a:stretch>
        </p:blipFill>
        <p:spPr>
          <a:xfrm>
            <a:off x="717583" y="1906922"/>
            <a:ext cx="11155329" cy="4104948"/>
          </a:xfrm>
          <a:prstGeom prst="rect">
            <a:avLst/>
          </a:prstGeom>
        </p:spPr>
      </p:pic>
      <p:sp>
        <p:nvSpPr>
          <p:cNvPr id="2" name="标题 1"/>
          <p:cNvSpPr>
            <a:spLocks noGrp="1"/>
          </p:cNvSpPr>
          <p:nvPr>
            <p:ph type="title"/>
          </p:nvPr>
        </p:nvSpPr>
        <p:spPr>
          <a:xfrm>
            <a:off x="838200" y="365125"/>
            <a:ext cx="8958943" cy="501751"/>
          </a:xfrm>
        </p:spPr>
        <p:txBody>
          <a:bodyPr>
            <a:normAutofit/>
          </a:bodyPr>
          <a:lstStyle/>
          <a:p>
            <a:r>
              <a:rPr lang="zh-CN" altLang="en-US" sz="2400" b="1" dirty="0">
                <a:solidFill>
                  <a:srgbClr val="64B62E"/>
                </a:solidFill>
              </a:rPr>
              <a:t>新</a:t>
            </a:r>
            <a:r>
              <a:rPr lang="zh-CN" altLang="en-US" sz="2400" b="1" dirty="0" smtClean="0">
                <a:solidFill>
                  <a:srgbClr val="64B62E"/>
                </a:solidFill>
              </a:rPr>
              <a:t>氧美容公众号分析</a:t>
            </a:r>
            <a:endParaRPr lang="zh-CN" altLang="en-US" sz="2400" b="1" dirty="0">
              <a:solidFill>
                <a:srgbClr val="64B62E"/>
              </a:solidFill>
            </a:endParaRPr>
          </a:p>
        </p:txBody>
      </p:sp>
      <p:sp>
        <p:nvSpPr>
          <p:cNvPr id="6" name="文本框 5"/>
          <p:cNvSpPr txBox="1"/>
          <p:nvPr/>
        </p:nvSpPr>
        <p:spPr>
          <a:xfrm>
            <a:off x="838200" y="1052290"/>
            <a:ext cx="9820946" cy="923330"/>
          </a:xfrm>
          <a:prstGeom prst="rect">
            <a:avLst/>
          </a:prstGeom>
          <a:noFill/>
        </p:spPr>
        <p:txBody>
          <a:bodyPr wrap="square" rtlCol="0">
            <a:spAutoFit/>
          </a:bodyPr>
          <a:lstStyle/>
          <a:p>
            <a:r>
              <a:rPr lang="zh-CN" altLang="en-US" b="1" dirty="0">
                <a:solidFill>
                  <a:srgbClr val="98CB55"/>
                </a:solidFill>
              </a:rPr>
              <a:t>新</a:t>
            </a:r>
            <a:r>
              <a:rPr lang="zh-CN" altLang="en-US" b="1" dirty="0" smtClean="0">
                <a:solidFill>
                  <a:srgbClr val="98CB55"/>
                </a:solidFill>
              </a:rPr>
              <a:t>氧有一套系统、全面的公众号运营体系，其中最大的官方公众号</a:t>
            </a:r>
            <a:r>
              <a:rPr lang="en-US" altLang="zh-CN" b="1" dirty="0" smtClean="0">
                <a:solidFill>
                  <a:srgbClr val="98CB55"/>
                </a:solidFill>
              </a:rPr>
              <a:t>”</a:t>
            </a:r>
            <a:r>
              <a:rPr lang="zh-CN" altLang="en-US" b="1" dirty="0" smtClean="0">
                <a:solidFill>
                  <a:srgbClr val="98CB55"/>
                </a:solidFill>
              </a:rPr>
              <a:t>新氧</a:t>
            </a:r>
            <a:r>
              <a:rPr lang="en-US" altLang="zh-CN" b="1" dirty="0" smtClean="0">
                <a:solidFill>
                  <a:srgbClr val="98CB55"/>
                </a:solidFill>
              </a:rPr>
              <a:t>”</a:t>
            </a:r>
            <a:r>
              <a:rPr lang="zh-CN" altLang="en-US" b="1" dirty="0" smtClean="0">
                <a:solidFill>
                  <a:srgbClr val="98CB55"/>
                </a:solidFill>
              </a:rPr>
              <a:t>的订阅用户数为百万级别，其推送文章的阅读量</a:t>
            </a:r>
            <a:r>
              <a:rPr lang="zh-CN" altLang="en-US" b="1" dirty="0">
                <a:solidFill>
                  <a:srgbClr val="98CB55"/>
                </a:solidFill>
              </a:rPr>
              <a:t>普遍</a:t>
            </a:r>
            <a:r>
              <a:rPr lang="en-US" altLang="zh-CN" b="1" dirty="0" smtClean="0">
                <a:solidFill>
                  <a:srgbClr val="98CB55"/>
                </a:solidFill>
              </a:rPr>
              <a:t>10</a:t>
            </a:r>
            <a:r>
              <a:rPr lang="zh-CN" altLang="en-US" b="1" dirty="0">
                <a:solidFill>
                  <a:srgbClr val="98CB55"/>
                </a:solidFill>
              </a:rPr>
              <a:t>万</a:t>
            </a:r>
            <a:r>
              <a:rPr lang="en-US" altLang="zh-CN" b="1" dirty="0">
                <a:solidFill>
                  <a:srgbClr val="98CB55"/>
                </a:solidFill>
              </a:rPr>
              <a:t>+</a:t>
            </a:r>
            <a:r>
              <a:rPr lang="zh-CN" altLang="en-US" b="1" dirty="0" smtClean="0">
                <a:solidFill>
                  <a:srgbClr val="98CB55"/>
                </a:solidFill>
              </a:rPr>
              <a:t>，大量充斥着明星整形八卦信息，</a:t>
            </a:r>
            <a:r>
              <a:rPr lang="zh-CN" altLang="en-US" b="1" dirty="0">
                <a:solidFill>
                  <a:srgbClr val="98CB55"/>
                </a:solidFill>
              </a:rPr>
              <a:t>缺乏</a:t>
            </a:r>
            <a:r>
              <a:rPr lang="zh-CN" altLang="en-US" b="1" dirty="0" smtClean="0">
                <a:solidFill>
                  <a:srgbClr val="98CB55"/>
                </a:solidFill>
              </a:rPr>
              <a:t>整容专业资讯，在获得文章大量阅读量、增加平台曝光量的同时降低了用户的信任感，损失了平台品牌美誉度。</a:t>
            </a:r>
            <a:endParaRPr lang="zh-CN" altLang="en-US" b="1" dirty="0">
              <a:solidFill>
                <a:srgbClr val="98CB55"/>
              </a:solidFill>
            </a:endParaRPr>
          </a:p>
        </p:txBody>
      </p:sp>
      <p:sp>
        <p:nvSpPr>
          <p:cNvPr id="3" name="矩形 2"/>
          <p:cNvSpPr/>
          <p:nvPr/>
        </p:nvSpPr>
        <p:spPr>
          <a:xfrm>
            <a:off x="941231" y="6264751"/>
            <a:ext cx="7075976" cy="369332"/>
          </a:xfrm>
          <a:prstGeom prst="rect">
            <a:avLst/>
          </a:prstGeom>
        </p:spPr>
        <p:txBody>
          <a:bodyPr wrap="none">
            <a:spAutoFit/>
          </a:bodyPr>
          <a:lstStyle/>
          <a:p>
            <a:r>
              <a:rPr lang="zh-CN" altLang="en-US" b="1" dirty="0">
                <a:solidFill>
                  <a:srgbClr val="98CB55"/>
                </a:solidFill>
                <a:latin typeface="+mn-ea"/>
              </a:rPr>
              <a:t>新</a:t>
            </a:r>
            <a:r>
              <a:rPr lang="zh-CN" altLang="en-US" b="1" dirty="0" smtClean="0">
                <a:solidFill>
                  <a:srgbClr val="98CB55"/>
                </a:solidFill>
                <a:latin typeface="+mn-ea"/>
              </a:rPr>
              <a:t>氧运营总监专访</a:t>
            </a:r>
            <a:r>
              <a:rPr lang="en-US" altLang="zh-CN" b="1" dirty="0" smtClean="0">
                <a:solidFill>
                  <a:srgbClr val="98CB55"/>
                </a:solidFill>
                <a:latin typeface="+mn-ea"/>
              </a:rPr>
              <a:t>: </a:t>
            </a:r>
            <a:r>
              <a:rPr lang="zh-CN" altLang="en-US" b="1" dirty="0" smtClean="0">
                <a:solidFill>
                  <a:srgbClr val="98CB55"/>
                </a:solidFill>
                <a:latin typeface="+mn-ea"/>
              </a:rPr>
              <a:t>http</a:t>
            </a:r>
            <a:r>
              <a:rPr lang="zh-CN" altLang="en-US" b="1" dirty="0">
                <a:solidFill>
                  <a:srgbClr val="98CB55"/>
                </a:solidFill>
                <a:latin typeface="+mn-ea"/>
              </a:rPr>
              <a:t>://www.gupowang.com/article/view/4942</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823686" y="2368230"/>
            <a:ext cx="9839136" cy="4135909"/>
          </a:xfrm>
          <a:prstGeom prst="rect">
            <a:avLst/>
          </a:prstGeom>
        </p:spPr>
      </p:pic>
      <p:sp>
        <p:nvSpPr>
          <p:cNvPr id="2" name="标题 1"/>
          <p:cNvSpPr>
            <a:spLocks noGrp="1"/>
          </p:cNvSpPr>
          <p:nvPr>
            <p:ph type="title"/>
          </p:nvPr>
        </p:nvSpPr>
        <p:spPr>
          <a:xfrm>
            <a:off x="838200" y="365125"/>
            <a:ext cx="6814625" cy="501751"/>
          </a:xfrm>
        </p:spPr>
        <p:txBody>
          <a:bodyPr>
            <a:normAutofit/>
          </a:bodyPr>
          <a:lstStyle/>
          <a:p>
            <a:r>
              <a:rPr lang="zh-CN" altLang="en-US" sz="2400" b="1" dirty="0">
                <a:solidFill>
                  <a:srgbClr val="64B62E"/>
                </a:solidFill>
              </a:rPr>
              <a:t>新</a:t>
            </a:r>
            <a:r>
              <a:rPr lang="zh-CN" altLang="en-US" sz="2400" b="1" dirty="0" smtClean="0">
                <a:solidFill>
                  <a:srgbClr val="64B62E"/>
                </a:solidFill>
              </a:rPr>
              <a:t>氧美容内容运营体系</a:t>
            </a:r>
            <a:endParaRPr lang="zh-CN" altLang="en-US" sz="2400" b="1" dirty="0">
              <a:solidFill>
                <a:srgbClr val="64B62E"/>
              </a:solidFill>
            </a:endParaRPr>
          </a:p>
        </p:txBody>
      </p:sp>
      <p:sp>
        <p:nvSpPr>
          <p:cNvPr id="9" name="文本框 8"/>
          <p:cNvSpPr txBox="1"/>
          <p:nvPr/>
        </p:nvSpPr>
        <p:spPr>
          <a:xfrm>
            <a:off x="838201" y="1005753"/>
            <a:ext cx="11139151" cy="1477328"/>
          </a:xfrm>
          <a:prstGeom prst="rect">
            <a:avLst/>
          </a:prstGeom>
          <a:noFill/>
        </p:spPr>
        <p:txBody>
          <a:bodyPr wrap="square" rtlCol="0">
            <a:spAutoFit/>
          </a:bodyPr>
          <a:lstStyle/>
          <a:p>
            <a:r>
              <a:rPr lang="zh-CN" altLang="en-US" b="1" dirty="0" smtClean="0">
                <a:solidFill>
                  <a:srgbClr val="98CB55"/>
                </a:solidFill>
                <a:latin typeface="+mn-ea"/>
              </a:rPr>
              <a:t>由下图可以看出新氧社区有一个内容生产、处理、消费、传播的完整生态链，能持续产生优质以增加平台用户粘性。在伴随内容生产的同时，用户和用户，用户和医生之间的互动关系会逐渐强化，并因此形成一种从内容吸引转变为用户对用户的吸引、医生对用户的吸引。一部分普通用户会因为丰富的整形经验和知识转变为社区领袖，并受到官方扶持</a:t>
            </a:r>
            <a:r>
              <a:rPr lang="en-US" altLang="zh-CN" b="1" dirty="0" smtClean="0">
                <a:solidFill>
                  <a:srgbClr val="98CB55"/>
                </a:solidFill>
                <a:latin typeface="+mn-ea"/>
              </a:rPr>
              <a:t>(</a:t>
            </a:r>
            <a:r>
              <a:rPr lang="zh-CN" altLang="en-US" b="1" dirty="0" smtClean="0">
                <a:solidFill>
                  <a:srgbClr val="98CB55"/>
                </a:solidFill>
                <a:latin typeface="+mn-ea"/>
              </a:rPr>
              <a:t>可以参考目前新氧扶持活动</a:t>
            </a:r>
            <a:r>
              <a:rPr lang="en-US" altLang="zh-CN" b="1" dirty="0" smtClean="0">
                <a:solidFill>
                  <a:srgbClr val="98CB55"/>
                </a:solidFill>
                <a:latin typeface="+mn-ea"/>
              </a:rPr>
              <a:t>)</a:t>
            </a:r>
            <a:r>
              <a:rPr lang="en-US" altLang="zh-CN" b="1" dirty="0">
                <a:solidFill>
                  <a:srgbClr val="98CB55"/>
                </a:solidFill>
                <a:latin typeface="+mn-ea"/>
              </a:rPr>
              <a:t>,</a:t>
            </a:r>
            <a:r>
              <a:rPr lang="zh-CN" altLang="en-US" b="1" dirty="0" smtClean="0">
                <a:solidFill>
                  <a:srgbClr val="98CB55"/>
                </a:solidFill>
                <a:latin typeface="+mn-ea"/>
              </a:rPr>
              <a:t>医生则在提供优质医疗服务和咨询服务中得以强化个人品牌。最终形成一种平台为载体、内容和功能为纽带，用户、医生、平台三方共赢的局面。</a:t>
            </a:r>
            <a:endParaRPr lang="zh-CN" altLang="en-US" b="1" dirty="0">
              <a:solidFill>
                <a:srgbClr val="98CB55"/>
              </a:solidFill>
              <a:latin typeface="+mn-ea"/>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a:srcRect t="1" b="2071"/>
          <a:stretch/>
        </p:blipFill>
        <p:spPr>
          <a:xfrm>
            <a:off x="1079513" y="2445119"/>
            <a:ext cx="6153762" cy="4354926"/>
          </a:xfrm>
          <a:prstGeom prst="rect">
            <a:avLst/>
          </a:prstGeom>
        </p:spPr>
      </p:pic>
      <p:sp>
        <p:nvSpPr>
          <p:cNvPr id="2" name="标题 1"/>
          <p:cNvSpPr>
            <a:spLocks noGrp="1"/>
          </p:cNvSpPr>
          <p:nvPr>
            <p:ph type="title"/>
          </p:nvPr>
        </p:nvSpPr>
        <p:spPr>
          <a:xfrm>
            <a:off x="838200" y="365126"/>
            <a:ext cx="7083451" cy="536638"/>
          </a:xfrm>
        </p:spPr>
        <p:txBody>
          <a:bodyPr>
            <a:noAutofit/>
          </a:bodyPr>
          <a:lstStyle/>
          <a:p>
            <a:r>
              <a:rPr lang="zh-CN" altLang="en-US" sz="2400" b="1" dirty="0">
                <a:solidFill>
                  <a:srgbClr val="64B62E"/>
                </a:solidFill>
              </a:rPr>
              <a:t>新氧</a:t>
            </a:r>
            <a:r>
              <a:rPr lang="zh-CN" altLang="en-US" sz="2400" b="1" dirty="0" smtClean="0">
                <a:solidFill>
                  <a:srgbClr val="64B62E"/>
                </a:solidFill>
              </a:rPr>
              <a:t>美容云诊所</a:t>
            </a:r>
            <a:endParaRPr lang="en-US" altLang="zh-CN" sz="2400" b="1" dirty="0">
              <a:solidFill>
                <a:srgbClr val="64B62E"/>
              </a:solidFill>
            </a:endParaRPr>
          </a:p>
        </p:txBody>
      </p:sp>
      <p:sp>
        <p:nvSpPr>
          <p:cNvPr id="3" name="文本框 2"/>
          <p:cNvSpPr txBox="1"/>
          <p:nvPr/>
        </p:nvSpPr>
        <p:spPr>
          <a:xfrm>
            <a:off x="838199" y="962338"/>
            <a:ext cx="11320850" cy="1754326"/>
          </a:xfrm>
          <a:prstGeom prst="rect">
            <a:avLst/>
          </a:prstGeom>
          <a:noFill/>
        </p:spPr>
        <p:txBody>
          <a:bodyPr wrap="square" rtlCol="0">
            <a:spAutoFit/>
          </a:bodyPr>
          <a:lstStyle/>
          <a:p>
            <a:r>
              <a:rPr lang="zh-CN" altLang="en-US" b="1" dirty="0" smtClean="0">
                <a:solidFill>
                  <a:srgbClr val="98CB55"/>
                </a:solidFill>
              </a:rPr>
              <a:t>新氧云</a:t>
            </a:r>
            <a:r>
              <a:rPr lang="zh-CN" altLang="en-US" b="1" dirty="0">
                <a:solidFill>
                  <a:srgbClr val="98CB55"/>
                </a:solidFill>
              </a:rPr>
              <a:t>诊所是新氧从所有合作医美机构</a:t>
            </a:r>
            <a:r>
              <a:rPr lang="zh-CN" altLang="en-US" b="1" dirty="0" smtClean="0">
                <a:solidFill>
                  <a:srgbClr val="98CB55"/>
                </a:solidFill>
              </a:rPr>
              <a:t>中挑选出来，专门</a:t>
            </a:r>
            <a:r>
              <a:rPr lang="zh-CN" altLang="en-US" b="1" dirty="0">
                <a:solidFill>
                  <a:srgbClr val="98CB55"/>
                </a:solidFill>
              </a:rPr>
              <a:t>做微</a:t>
            </a:r>
            <a:r>
              <a:rPr lang="zh-CN" altLang="en-US" b="1" dirty="0" smtClean="0">
                <a:solidFill>
                  <a:srgbClr val="98CB55"/>
                </a:solidFill>
              </a:rPr>
              <a:t>整的</a:t>
            </a:r>
            <a:r>
              <a:rPr lang="zh-CN" altLang="en-US" b="1" dirty="0">
                <a:solidFill>
                  <a:srgbClr val="98CB55"/>
                </a:solidFill>
              </a:rPr>
              <a:t>医美</a:t>
            </a:r>
            <a:r>
              <a:rPr lang="zh-CN" altLang="en-US" b="1" dirty="0" smtClean="0">
                <a:solidFill>
                  <a:srgbClr val="98CB55"/>
                </a:solidFill>
              </a:rPr>
              <a:t>机构，目前新氧在全国拥有五家线下云诊所，单店拥有医生数量从</a:t>
            </a:r>
            <a:r>
              <a:rPr lang="en-US" altLang="zh-CN" b="1" dirty="0" smtClean="0">
                <a:solidFill>
                  <a:srgbClr val="98CB55"/>
                </a:solidFill>
              </a:rPr>
              <a:t>3~14</a:t>
            </a:r>
            <a:r>
              <a:rPr lang="zh-CN" altLang="en-US" b="1" dirty="0" smtClean="0">
                <a:solidFill>
                  <a:srgbClr val="98CB55"/>
                </a:solidFill>
              </a:rPr>
              <a:t>不等。新氧全面参与云诊所的运营、监管事务。随着医师多点执业政策的执行，越来越多医生从公立体制中出来，新氧云诊所满足了他们独立开诊所创业的需求，解决了开诊所中牌照不好拿，成本投入高，不擅长人员管理、市场推广等专业外技能的问题，可以使医生将精力专注于医美技术。云诊所顾客主要来自线上营销，客户直接和医师一对一沟通，省去了传统咨询师角色，省去了一部分线下人力和营销成本；云诊所强化医师品牌，医生能从项目中获得更多分成。</a:t>
            </a:r>
            <a:endParaRPr lang="zh-CN" altLang="en-US" b="1" dirty="0">
              <a:solidFill>
                <a:srgbClr val="98CB55"/>
              </a:solidFill>
            </a:endParaRPr>
          </a:p>
        </p:txBody>
      </p:sp>
      <p:pic>
        <p:nvPicPr>
          <p:cNvPr id="4" name="图片 3"/>
          <p:cNvPicPr>
            <a:picLocks noChangeAspect="1"/>
          </p:cNvPicPr>
          <p:nvPr/>
        </p:nvPicPr>
        <p:blipFill>
          <a:blip r:embed="rId3"/>
          <a:stretch>
            <a:fillRect/>
          </a:stretch>
        </p:blipFill>
        <p:spPr>
          <a:xfrm>
            <a:off x="8096162" y="2639822"/>
            <a:ext cx="3200000" cy="1114286"/>
          </a:xfrm>
          <a:prstGeom prst="rect">
            <a:avLst/>
          </a:prstGeom>
        </p:spPr>
      </p:pic>
      <p:pic>
        <p:nvPicPr>
          <p:cNvPr id="5" name="图片 4"/>
          <p:cNvPicPr>
            <a:picLocks noChangeAspect="1"/>
          </p:cNvPicPr>
          <p:nvPr/>
        </p:nvPicPr>
        <p:blipFill>
          <a:blip r:embed="rId4"/>
          <a:stretch>
            <a:fillRect/>
          </a:stretch>
        </p:blipFill>
        <p:spPr>
          <a:xfrm>
            <a:off x="8148821" y="3850688"/>
            <a:ext cx="3738379" cy="2194165"/>
          </a:xfrm>
          <a:prstGeom prst="rect">
            <a:avLst/>
          </a:prstGeom>
        </p:spPr>
      </p:pic>
    </p:spTree>
    <p:extLst>
      <p:ext uri="{BB962C8B-B14F-4D97-AF65-F5344CB8AC3E}">
        <p14:creationId xmlns:p14="http://schemas.microsoft.com/office/powerpoint/2010/main" val="31171144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1601948" y="526092"/>
            <a:ext cx="8688272" cy="5923326"/>
          </a:xfrm>
          <a:prstGeom prst="rect">
            <a:avLst/>
          </a:prstGeom>
        </p:spPr>
      </p:pic>
      <p:sp>
        <p:nvSpPr>
          <p:cNvPr id="2" name="标题 1"/>
          <p:cNvSpPr>
            <a:spLocks noGrp="1"/>
          </p:cNvSpPr>
          <p:nvPr>
            <p:ph type="title"/>
          </p:nvPr>
        </p:nvSpPr>
        <p:spPr>
          <a:xfrm>
            <a:off x="838200" y="365126"/>
            <a:ext cx="7083451" cy="536638"/>
          </a:xfrm>
        </p:spPr>
        <p:txBody>
          <a:bodyPr>
            <a:noAutofit/>
          </a:bodyPr>
          <a:lstStyle/>
          <a:p>
            <a:r>
              <a:rPr lang="zh-CN" altLang="en-US" sz="2400" b="1" dirty="0">
                <a:solidFill>
                  <a:srgbClr val="64B62E"/>
                </a:solidFill>
              </a:rPr>
              <a:t>新氧</a:t>
            </a:r>
            <a:r>
              <a:rPr lang="zh-CN" altLang="en-US" sz="2400" b="1" dirty="0" smtClean="0">
                <a:solidFill>
                  <a:srgbClr val="64B62E"/>
                </a:solidFill>
              </a:rPr>
              <a:t>美容系统分析</a:t>
            </a:r>
            <a:endParaRPr lang="en-US" altLang="zh-CN" sz="2400" b="1" dirty="0">
              <a:solidFill>
                <a:srgbClr val="64B62E"/>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5860" y="278765"/>
            <a:ext cx="8595162" cy="534035"/>
          </a:xfrm>
        </p:spPr>
        <p:txBody>
          <a:bodyPr>
            <a:noAutofit/>
          </a:bodyPr>
          <a:lstStyle/>
          <a:p>
            <a:r>
              <a:rPr lang="zh-CN" altLang="en-US" sz="2400" b="1" dirty="0" smtClean="0">
                <a:solidFill>
                  <a:srgbClr val="64B62E"/>
                </a:solidFill>
              </a:rPr>
              <a:t>新</a:t>
            </a:r>
            <a:r>
              <a:rPr lang="zh-CN" altLang="en-US" sz="2400" b="1" dirty="0">
                <a:solidFill>
                  <a:srgbClr val="64B62E"/>
                </a:solidFill>
              </a:rPr>
              <a:t>氧美容商业模式</a:t>
            </a:r>
          </a:p>
        </p:txBody>
      </p:sp>
      <p:sp>
        <p:nvSpPr>
          <p:cNvPr id="7" name="矩形 6"/>
          <p:cNvSpPr/>
          <p:nvPr/>
        </p:nvSpPr>
        <p:spPr>
          <a:xfrm>
            <a:off x="1165860" y="983556"/>
            <a:ext cx="10680397" cy="1569660"/>
          </a:xfrm>
          <a:prstGeom prst="rect">
            <a:avLst/>
          </a:prstGeom>
        </p:spPr>
        <p:txBody>
          <a:bodyPr wrap="square">
            <a:spAutoFit/>
          </a:bodyPr>
          <a:lstStyle/>
          <a:p>
            <a:pPr marL="285750" indent="-285750">
              <a:buFont typeface="Wingdings" panose="05000000000000000000" pitchFamily="2" charset="2"/>
              <a:buChar char="l"/>
            </a:pPr>
            <a:r>
              <a:rPr lang="zh-CN" altLang="en-US" sz="1600" b="1" dirty="0">
                <a:solidFill>
                  <a:srgbClr val="98CB55"/>
                </a:solidFill>
                <a:latin typeface="PingFang SC"/>
              </a:rPr>
              <a:t>医美交易平台：对比</a:t>
            </a:r>
            <a:r>
              <a:rPr lang="en-US" altLang="zh-CN" sz="1600" b="1" dirty="0">
                <a:solidFill>
                  <a:srgbClr val="98CB55"/>
                </a:solidFill>
                <a:latin typeface="PingFang SC"/>
              </a:rPr>
              <a:t>2015</a:t>
            </a:r>
            <a:r>
              <a:rPr lang="zh-CN" altLang="en-US" sz="1600" b="1" dirty="0">
                <a:solidFill>
                  <a:srgbClr val="98CB55"/>
                </a:solidFill>
                <a:latin typeface="PingFang SC"/>
              </a:rPr>
              <a:t>年，</a:t>
            </a:r>
            <a:r>
              <a:rPr lang="en-US" altLang="zh-CN" sz="1600" b="1" dirty="0">
                <a:solidFill>
                  <a:srgbClr val="98CB55"/>
                </a:solidFill>
                <a:latin typeface="PingFang SC"/>
              </a:rPr>
              <a:t>2016</a:t>
            </a:r>
            <a:r>
              <a:rPr lang="zh-CN" altLang="en-US" sz="1600" b="1" dirty="0">
                <a:solidFill>
                  <a:srgbClr val="98CB55"/>
                </a:solidFill>
                <a:latin typeface="PingFang SC"/>
              </a:rPr>
              <a:t>年平台业务成本增长</a:t>
            </a:r>
            <a:r>
              <a:rPr lang="en-US" altLang="zh-CN" sz="1600" b="1" dirty="0">
                <a:solidFill>
                  <a:srgbClr val="98CB55"/>
                </a:solidFill>
                <a:latin typeface="PingFang SC"/>
              </a:rPr>
              <a:t>2.3</a:t>
            </a:r>
            <a:r>
              <a:rPr lang="zh-CN" altLang="en-US" sz="1600" b="1" dirty="0">
                <a:solidFill>
                  <a:srgbClr val="98CB55"/>
                </a:solidFill>
                <a:latin typeface="PingFang SC"/>
              </a:rPr>
              <a:t>倍，收入增长</a:t>
            </a:r>
            <a:r>
              <a:rPr lang="en-US" altLang="zh-CN" sz="1600" b="1" dirty="0">
                <a:solidFill>
                  <a:srgbClr val="98CB55"/>
                </a:solidFill>
                <a:latin typeface="PingFang SC"/>
              </a:rPr>
              <a:t>6.3</a:t>
            </a:r>
            <a:r>
              <a:rPr lang="zh-CN" altLang="en-US" sz="1600" b="1" dirty="0">
                <a:solidFill>
                  <a:srgbClr val="98CB55"/>
                </a:solidFill>
                <a:latin typeface="PingFang SC"/>
              </a:rPr>
              <a:t>倍。</a:t>
            </a:r>
            <a:r>
              <a:rPr lang="en-US" altLang="zh-CN" sz="1600" b="1" dirty="0">
                <a:solidFill>
                  <a:srgbClr val="98CB55"/>
                </a:solidFill>
                <a:latin typeface="PingFang SC"/>
              </a:rPr>
              <a:t>2016</a:t>
            </a:r>
            <a:r>
              <a:rPr lang="zh-CN" altLang="en-US" sz="1600" b="1" dirty="0">
                <a:solidFill>
                  <a:srgbClr val="98CB55"/>
                </a:solidFill>
                <a:latin typeface="PingFang SC"/>
              </a:rPr>
              <a:t>年</a:t>
            </a:r>
            <a:r>
              <a:rPr lang="en-US" altLang="zh-CN" sz="1600" b="1" dirty="0">
                <a:solidFill>
                  <a:srgbClr val="98CB55"/>
                </a:solidFill>
                <a:latin typeface="PingFang SC"/>
              </a:rPr>
              <a:t>1</a:t>
            </a:r>
            <a:r>
              <a:rPr lang="zh-CN" altLang="en-US" sz="1600" b="1" dirty="0">
                <a:solidFill>
                  <a:srgbClr val="98CB55"/>
                </a:solidFill>
                <a:latin typeface="PingFang SC"/>
              </a:rPr>
              <a:t>月到</a:t>
            </a:r>
            <a:r>
              <a:rPr lang="en-US" altLang="zh-CN" sz="1600" b="1" dirty="0">
                <a:solidFill>
                  <a:srgbClr val="98CB55"/>
                </a:solidFill>
                <a:latin typeface="PingFang SC"/>
              </a:rPr>
              <a:t>12</a:t>
            </a:r>
            <a:r>
              <a:rPr lang="zh-CN" altLang="en-US" sz="1600" b="1" dirty="0">
                <a:solidFill>
                  <a:srgbClr val="98CB55"/>
                </a:solidFill>
                <a:latin typeface="PingFang SC"/>
              </a:rPr>
              <a:t>月，月收入增长</a:t>
            </a:r>
            <a:r>
              <a:rPr lang="en-US" altLang="zh-CN" sz="1600" b="1" dirty="0">
                <a:solidFill>
                  <a:srgbClr val="98CB55"/>
                </a:solidFill>
                <a:latin typeface="PingFang SC"/>
              </a:rPr>
              <a:t>12</a:t>
            </a:r>
            <a:r>
              <a:rPr lang="zh-CN" altLang="en-US" sz="1600" b="1" dirty="0">
                <a:solidFill>
                  <a:srgbClr val="98CB55"/>
                </a:solidFill>
                <a:latin typeface="PingFang SC"/>
              </a:rPr>
              <a:t>倍。</a:t>
            </a:r>
            <a:r>
              <a:rPr lang="en-US" altLang="zh-CN" sz="1600" b="1" dirty="0">
                <a:solidFill>
                  <a:srgbClr val="98CB55"/>
                </a:solidFill>
                <a:latin typeface="PingFang SC"/>
              </a:rPr>
              <a:t>2016</a:t>
            </a:r>
            <a:r>
              <a:rPr lang="zh-CN" altLang="en-US" sz="1600" b="1" dirty="0">
                <a:solidFill>
                  <a:srgbClr val="98CB55"/>
                </a:solidFill>
                <a:latin typeface="PingFang SC"/>
              </a:rPr>
              <a:t>年</a:t>
            </a:r>
            <a:r>
              <a:rPr lang="en-US" altLang="zh-CN" sz="1600" b="1" dirty="0">
                <a:solidFill>
                  <a:srgbClr val="98CB55"/>
                </a:solidFill>
                <a:latin typeface="PingFang SC"/>
              </a:rPr>
              <a:t>12</a:t>
            </a:r>
            <a:r>
              <a:rPr lang="zh-CN" altLang="en-US" sz="1600" b="1" dirty="0">
                <a:solidFill>
                  <a:srgbClr val="98CB55"/>
                </a:solidFill>
                <a:latin typeface="PingFang SC"/>
              </a:rPr>
              <a:t>月份单月收入已经超过</a:t>
            </a:r>
            <a:r>
              <a:rPr lang="en-US" altLang="zh-CN" sz="1600" b="1" dirty="0">
                <a:solidFill>
                  <a:srgbClr val="98CB55"/>
                </a:solidFill>
                <a:latin typeface="PingFang SC"/>
              </a:rPr>
              <a:t>2015</a:t>
            </a:r>
            <a:r>
              <a:rPr lang="zh-CN" altLang="en-US" sz="1600" b="1" dirty="0">
                <a:solidFill>
                  <a:srgbClr val="98CB55"/>
                </a:solidFill>
                <a:latin typeface="PingFang SC"/>
              </a:rPr>
              <a:t>年全年收入的两倍之多。对</a:t>
            </a:r>
            <a:r>
              <a:rPr lang="en-US" altLang="zh-CN" sz="1600" b="1" dirty="0">
                <a:solidFill>
                  <a:srgbClr val="98CB55"/>
                </a:solidFill>
                <a:latin typeface="PingFang SC"/>
              </a:rPr>
              <a:t>50</a:t>
            </a:r>
            <a:r>
              <a:rPr lang="zh-CN" altLang="en-US" sz="1600" b="1" dirty="0">
                <a:solidFill>
                  <a:srgbClr val="98CB55"/>
                </a:solidFill>
                <a:latin typeface="PingFang SC"/>
              </a:rPr>
              <a:t>家医美机构的抽样调查数据显示，新氧在整个医美</a:t>
            </a:r>
            <a:r>
              <a:rPr lang="en-US" altLang="zh-CN" sz="1600" b="1" dirty="0">
                <a:solidFill>
                  <a:srgbClr val="98CB55"/>
                </a:solidFill>
                <a:latin typeface="PingFang SC"/>
              </a:rPr>
              <a:t>O2O</a:t>
            </a:r>
            <a:r>
              <a:rPr lang="zh-CN" altLang="en-US" sz="1600" b="1" dirty="0">
                <a:solidFill>
                  <a:srgbClr val="98CB55"/>
                </a:solidFill>
                <a:latin typeface="PingFang SC"/>
              </a:rPr>
              <a:t>市场份额已接近</a:t>
            </a:r>
            <a:r>
              <a:rPr lang="en-US" altLang="zh-CN" sz="1600" b="1" dirty="0">
                <a:solidFill>
                  <a:srgbClr val="98CB55"/>
                </a:solidFill>
                <a:latin typeface="PingFang SC"/>
              </a:rPr>
              <a:t>70%</a:t>
            </a:r>
            <a:r>
              <a:rPr lang="zh-CN" altLang="en-US" sz="1600" b="1" dirty="0">
                <a:solidFill>
                  <a:srgbClr val="98CB55"/>
                </a:solidFill>
                <a:latin typeface="PingFang SC"/>
              </a:rPr>
              <a:t>。</a:t>
            </a:r>
          </a:p>
          <a:p>
            <a:pPr marL="285750" indent="-285750">
              <a:buFont typeface="Wingdings" panose="05000000000000000000" pitchFamily="2" charset="2"/>
              <a:buChar char="l"/>
            </a:pPr>
            <a:r>
              <a:rPr lang="zh-CN" altLang="en-US" sz="1600" b="1" dirty="0">
                <a:solidFill>
                  <a:srgbClr val="98CB55"/>
                </a:solidFill>
                <a:latin typeface="PingFang SC"/>
              </a:rPr>
              <a:t>云诊所：在</a:t>
            </a:r>
            <a:r>
              <a:rPr lang="en-US" altLang="zh-CN" sz="1600" b="1" dirty="0">
                <a:solidFill>
                  <a:srgbClr val="98CB55"/>
                </a:solidFill>
                <a:latin typeface="PingFang SC"/>
              </a:rPr>
              <a:t>2016</a:t>
            </a:r>
            <a:r>
              <a:rPr lang="zh-CN" altLang="en-US" sz="1600" b="1" dirty="0">
                <a:solidFill>
                  <a:srgbClr val="98CB55"/>
                </a:solidFill>
                <a:latin typeface="PingFang SC"/>
              </a:rPr>
              <a:t>年下半年的</a:t>
            </a:r>
            <a:r>
              <a:rPr lang="en-US" altLang="zh-CN" sz="1600" b="1" dirty="0">
                <a:solidFill>
                  <a:srgbClr val="98CB55"/>
                </a:solidFill>
                <a:latin typeface="PingFang SC"/>
              </a:rPr>
              <a:t>6</a:t>
            </a:r>
            <a:r>
              <a:rPr lang="zh-CN" altLang="en-US" sz="1600" b="1" dirty="0">
                <a:solidFill>
                  <a:srgbClr val="98CB55"/>
                </a:solidFill>
                <a:latin typeface="PingFang SC"/>
              </a:rPr>
              <a:t>个月时间，建立了</a:t>
            </a:r>
            <a:r>
              <a:rPr lang="en-US" altLang="zh-CN" sz="1600" b="1" dirty="0">
                <a:solidFill>
                  <a:srgbClr val="98CB55"/>
                </a:solidFill>
                <a:latin typeface="PingFang SC"/>
              </a:rPr>
              <a:t>5</a:t>
            </a:r>
            <a:r>
              <a:rPr lang="zh-CN" altLang="en-US" sz="1600" b="1" dirty="0">
                <a:solidFill>
                  <a:srgbClr val="98CB55"/>
                </a:solidFill>
                <a:latin typeface="PingFang SC"/>
              </a:rPr>
              <a:t>家云诊所，分布在北京、上海、深圳、天津。</a:t>
            </a:r>
          </a:p>
          <a:p>
            <a:pPr marL="285750" indent="-285750">
              <a:buFont typeface="Wingdings" panose="05000000000000000000" pitchFamily="2" charset="2"/>
              <a:buChar char="l"/>
            </a:pPr>
            <a:r>
              <a:rPr lang="zh-CN" altLang="en-US" sz="1600" b="1" dirty="0" smtClean="0">
                <a:solidFill>
                  <a:srgbClr val="98CB55"/>
                </a:solidFill>
                <a:latin typeface="PingFang SC"/>
              </a:rPr>
              <a:t>医美分期：没有出现欺诈，坏账率控制在合理范围，业务人员人均单月放款金额更是接近行业平均水平的</a:t>
            </a:r>
            <a:r>
              <a:rPr lang="en-US" altLang="zh-CN" sz="1600" b="1" dirty="0" smtClean="0">
                <a:solidFill>
                  <a:srgbClr val="98CB55"/>
                </a:solidFill>
                <a:latin typeface="PingFang SC"/>
              </a:rPr>
              <a:t>10</a:t>
            </a:r>
            <a:r>
              <a:rPr lang="zh-CN" altLang="en-US" sz="1600" b="1" dirty="0" smtClean="0">
                <a:solidFill>
                  <a:srgbClr val="98CB55"/>
                </a:solidFill>
                <a:latin typeface="PingFang SC"/>
              </a:rPr>
              <a:t>倍。</a:t>
            </a:r>
            <a:endParaRPr lang="en-US" altLang="zh-CN" sz="1600" b="1" dirty="0" smtClean="0">
              <a:solidFill>
                <a:srgbClr val="98CB55"/>
              </a:solidFill>
              <a:latin typeface="PingFang SC"/>
            </a:endParaRPr>
          </a:p>
          <a:p>
            <a:pPr marL="285750" indent="-285750">
              <a:buFont typeface="Wingdings" panose="05000000000000000000" pitchFamily="2" charset="2"/>
              <a:buChar char="l"/>
            </a:pPr>
            <a:r>
              <a:rPr lang="zh-CN" altLang="en-US" sz="1600" b="1" dirty="0" smtClean="0">
                <a:solidFill>
                  <a:srgbClr val="98CB55"/>
                </a:solidFill>
                <a:latin typeface="PingFang SC"/>
              </a:rPr>
              <a:t>广告竞价：新氧官方并未披露相关信息，由作者合理推理而得。</a:t>
            </a:r>
            <a:endParaRPr lang="zh-CN" altLang="en-US" b="0" i="0" dirty="0">
              <a:solidFill>
                <a:srgbClr val="3D464D"/>
              </a:solidFill>
              <a:effectLst/>
              <a:latin typeface="PingFang SC"/>
            </a:endParaRPr>
          </a:p>
        </p:txBody>
      </p:sp>
      <p:pic>
        <p:nvPicPr>
          <p:cNvPr id="3" name="图片 2"/>
          <p:cNvPicPr>
            <a:picLocks noChangeAspect="1"/>
          </p:cNvPicPr>
          <p:nvPr/>
        </p:nvPicPr>
        <p:blipFill>
          <a:blip r:embed="rId3"/>
          <a:stretch>
            <a:fillRect/>
          </a:stretch>
        </p:blipFill>
        <p:spPr>
          <a:xfrm>
            <a:off x="1967202" y="2543666"/>
            <a:ext cx="7420108" cy="405517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8845325" cy="496689"/>
          </a:xfrm>
        </p:spPr>
        <p:txBody>
          <a:bodyPr>
            <a:noAutofit/>
          </a:bodyPr>
          <a:lstStyle/>
          <a:p>
            <a:r>
              <a:rPr lang="zh-CN" altLang="en-US" sz="2400" b="1" dirty="0">
                <a:solidFill>
                  <a:srgbClr val="64B62E"/>
                </a:solidFill>
              </a:rPr>
              <a:t>新氧美容取得行业领先的关键因素</a:t>
            </a:r>
          </a:p>
        </p:txBody>
      </p:sp>
      <p:sp>
        <p:nvSpPr>
          <p:cNvPr id="3" name="矩形 2"/>
          <p:cNvSpPr/>
          <p:nvPr/>
        </p:nvSpPr>
        <p:spPr>
          <a:xfrm>
            <a:off x="838200" y="883614"/>
            <a:ext cx="11049000" cy="1600438"/>
          </a:xfrm>
          <a:prstGeom prst="rect">
            <a:avLst/>
          </a:prstGeom>
        </p:spPr>
        <p:txBody>
          <a:bodyPr wrap="square">
            <a:spAutoFit/>
          </a:bodyPr>
          <a:lstStyle/>
          <a:p>
            <a:pPr marL="285750" indent="-285750">
              <a:buFont typeface="Wingdings" panose="05000000000000000000" pitchFamily="2" charset="2"/>
              <a:buChar char="l"/>
            </a:pPr>
            <a:r>
              <a:rPr lang="zh-CN" altLang="en-US" sz="1400" b="1" dirty="0">
                <a:solidFill>
                  <a:srgbClr val="98CB55"/>
                </a:solidFill>
              </a:rPr>
              <a:t>快速的产品迭代，优秀的用户体验，新氧具有很多其他</a:t>
            </a:r>
            <a:r>
              <a:rPr lang="en-US" altLang="zh-CN" sz="1400" b="1" dirty="0">
                <a:solidFill>
                  <a:srgbClr val="98CB55"/>
                </a:solidFill>
              </a:rPr>
              <a:t>app</a:t>
            </a:r>
            <a:r>
              <a:rPr lang="zh-CN" altLang="en-US" sz="1400" b="1" dirty="0">
                <a:solidFill>
                  <a:srgbClr val="98CB55"/>
                </a:solidFill>
              </a:rPr>
              <a:t>不具有的功能</a:t>
            </a:r>
            <a:r>
              <a:rPr lang="zh-CN" altLang="en-US" sz="1400" b="1" dirty="0" smtClean="0">
                <a:solidFill>
                  <a:srgbClr val="98CB55"/>
                </a:solidFill>
              </a:rPr>
              <a:t>，功能、内容丰富度远胜于同类竞品；</a:t>
            </a:r>
            <a:endParaRPr lang="zh-CN" altLang="en-US" sz="1400" b="1" dirty="0">
              <a:solidFill>
                <a:srgbClr val="98CB55"/>
              </a:solidFill>
            </a:endParaRPr>
          </a:p>
          <a:p>
            <a:pPr marL="285750" indent="-285750">
              <a:buFont typeface="Wingdings" panose="05000000000000000000" pitchFamily="2" charset="2"/>
              <a:buChar char="l"/>
            </a:pPr>
            <a:r>
              <a:rPr lang="zh-CN" altLang="en-US" sz="1400" b="1" dirty="0" smtClean="0">
                <a:solidFill>
                  <a:srgbClr val="98CB55"/>
                </a:solidFill>
              </a:rPr>
              <a:t>大量</a:t>
            </a:r>
            <a:r>
              <a:rPr lang="zh-CN" altLang="en-US" sz="1400" b="1" dirty="0">
                <a:solidFill>
                  <a:srgbClr val="98CB55"/>
                </a:solidFill>
              </a:rPr>
              <a:t>丰富用户产生的内容，并且是高度结构化的内容；美丽日记，写日记返现金；名医访谈，明星整形教室等</a:t>
            </a:r>
            <a:r>
              <a:rPr lang="zh-CN" altLang="en-US" sz="1400" b="1" dirty="0" smtClean="0">
                <a:solidFill>
                  <a:srgbClr val="98CB55"/>
                </a:solidFill>
              </a:rPr>
              <a:t>视频栏目</a:t>
            </a:r>
            <a:r>
              <a:rPr lang="zh-CN" altLang="en-US" sz="1400" b="1" dirty="0">
                <a:solidFill>
                  <a:srgbClr val="98CB55"/>
                </a:solidFill>
              </a:rPr>
              <a:t>；</a:t>
            </a:r>
            <a:r>
              <a:rPr lang="zh-CN" altLang="en-US" sz="1400" b="1" dirty="0" smtClean="0">
                <a:solidFill>
                  <a:srgbClr val="98CB55"/>
                </a:solidFill>
              </a:rPr>
              <a:t>层次分明、</a:t>
            </a:r>
            <a:r>
              <a:rPr lang="zh-CN" altLang="en-US" sz="1400" b="1" dirty="0">
                <a:solidFill>
                  <a:srgbClr val="98CB55"/>
                </a:solidFill>
              </a:rPr>
              <a:t>分工明确的内容运营</a:t>
            </a:r>
            <a:r>
              <a:rPr lang="zh-CN" altLang="en-US" sz="1400" b="1" dirty="0" smtClean="0">
                <a:solidFill>
                  <a:srgbClr val="98CB55"/>
                </a:solidFill>
              </a:rPr>
              <a:t>体系；</a:t>
            </a:r>
            <a:endParaRPr lang="en-US" altLang="zh-CN" sz="1400" b="1" dirty="0" smtClean="0">
              <a:solidFill>
                <a:srgbClr val="98CB55"/>
              </a:solidFill>
            </a:endParaRPr>
          </a:p>
          <a:p>
            <a:pPr marL="285750" indent="-285750">
              <a:buFont typeface="Wingdings" panose="05000000000000000000" pitchFamily="2" charset="2"/>
              <a:buChar char="l"/>
            </a:pPr>
            <a:r>
              <a:rPr lang="zh-CN" altLang="en-US" sz="1400" b="1" dirty="0">
                <a:solidFill>
                  <a:srgbClr val="98CB55"/>
                </a:solidFill>
              </a:rPr>
              <a:t>最先实现内容</a:t>
            </a:r>
            <a:r>
              <a:rPr lang="en-US" altLang="zh-CN" sz="1400" b="1" dirty="0">
                <a:solidFill>
                  <a:srgbClr val="98CB55"/>
                </a:solidFill>
              </a:rPr>
              <a:t>+</a:t>
            </a:r>
            <a:r>
              <a:rPr lang="zh-CN" altLang="en-US" sz="1400" b="1" dirty="0">
                <a:solidFill>
                  <a:srgbClr val="98CB55"/>
                </a:solidFill>
              </a:rPr>
              <a:t>电商平台闭环，领先优势逐渐拉大，护城河出现，用户转化率高，用户逃离成本</a:t>
            </a:r>
            <a:r>
              <a:rPr lang="zh-CN" altLang="en-US" sz="1400" b="1" dirty="0" smtClean="0">
                <a:solidFill>
                  <a:srgbClr val="98CB55"/>
                </a:solidFill>
              </a:rPr>
              <a:t>增高，产品优势、</a:t>
            </a:r>
            <a:r>
              <a:rPr lang="zh-CN" altLang="en-US" sz="1400" b="1" dirty="0">
                <a:solidFill>
                  <a:srgbClr val="98CB55"/>
                </a:solidFill>
              </a:rPr>
              <a:t>数据沉淀转化时间</a:t>
            </a:r>
            <a:r>
              <a:rPr lang="zh-CN" altLang="en-US" sz="1400" b="1" dirty="0" smtClean="0">
                <a:solidFill>
                  <a:srgbClr val="98CB55"/>
                </a:solidFill>
              </a:rPr>
              <a:t>壁垒；</a:t>
            </a:r>
            <a:endParaRPr lang="en-US" altLang="zh-CN" sz="1400" b="1" dirty="0" smtClean="0">
              <a:solidFill>
                <a:srgbClr val="98CB55"/>
              </a:solidFill>
            </a:endParaRPr>
          </a:p>
          <a:p>
            <a:pPr marL="285750" indent="-285750">
              <a:buFont typeface="Wingdings" panose="05000000000000000000" pitchFamily="2" charset="2"/>
              <a:buChar char="l"/>
            </a:pPr>
            <a:r>
              <a:rPr lang="zh-CN" altLang="en-US" sz="1400" b="1" dirty="0" smtClean="0">
                <a:solidFill>
                  <a:srgbClr val="98CB55"/>
                </a:solidFill>
              </a:rPr>
              <a:t>创始人十几年</a:t>
            </a:r>
            <a:r>
              <a:rPr lang="zh-CN" altLang="en-US" sz="1400" b="1" dirty="0">
                <a:solidFill>
                  <a:srgbClr val="98CB55"/>
                </a:solidFill>
              </a:rPr>
              <a:t>的互联网背景、近十年的互联网产品运营经验，驾轻就熟</a:t>
            </a:r>
            <a:r>
              <a:rPr lang="zh-CN" altLang="en-US" sz="1400" b="1" dirty="0" smtClean="0">
                <a:solidFill>
                  <a:srgbClr val="98CB55"/>
                </a:solidFill>
              </a:rPr>
              <a:t>；</a:t>
            </a:r>
            <a:r>
              <a:rPr lang="en-US" altLang="zh-CN" sz="1400" b="1" dirty="0" smtClean="0">
                <a:solidFill>
                  <a:srgbClr val="98CB55"/>
                </a:solidFill>
                <a:latin typeface="Arial" panose="020B0604020202020204" pitchFamily="34" charset="0"/>
              </a:rPr>
              <a:t>C</a:t>
            </a:r>
            <a:r>
              <a:rPr lang="zh-CN" altLang="en-US" sz="1400" b="1" dirty="0">
                <a:solidFill>
                  <a:srgbClr val="98CB55"/>
                </a:solidFill>
                <a:latin typeface="宋体" panose="02010600030101010101" pitchFamily="2" charset="-122"/>
              </a:rPr>
              <a:t>轮融资后，新氧在医美</a:t>
            </a:r>
            <a:r>
              <a:rPr lang="en-US" altLang="zh-CN" sz="1400" b="1" dirty="0">
                <a:solidFill>
                  <a:srgbClr val="98CB55"/>
                </a:solidFill>
                <a:latin typeface="Arial" panose="020B0604020202020204" pitchFamily="34" charset="0"/>
              </a:rPr>
              <a:t>O2O</a:t>
            </a:r>
            <a:r>
              <a:rPr lang="zh-CN" altLang="en-US" sz="1400" b="1" dirty="0">
                <a:solidFill>
                  <a:srgbClr val="98CB55"/>
                </a:solidFill>
                <a:latin typeface="宋体" panose="02010600030101010101" pitchFamily="2" charset="-122"/>
              </a:rPr>
              <a:t>领域的马太效应也愈发明显。新氧利用自己流量上的优势与许多优质医美机构达成了战略合作，后进入的医美</a:t>
            </a:r>
            <a:r>
              <a:rPr lang="en-US" altLang="zh-CN" sz="1400" b="1" dirty="0">
                <a:solidFill>
                  <a:srgbClr val="98CB55"/>
                </a:solidFill>
                <a:latin typeface="Arial" panose="020B0604020202020204" pitchFamily="34" charset="0"/>
              </a:rPr>
              <a:t>App</a:t>
            </a:r>
            <a:r>
              <a:rPr lang="zh-CN" altLang="en-US" sz="1400" b="1" dirty="0">
                <a:solidFill>
                  <a:srgbClr val="98CB55"/>
                </a:solidFill>
                <a:latin typeface="宋体" panose="02010600030101010101" pitchFamily="2" charset="-122"/>
              </a:rPr>
              <a:t>很难拿到有价格优势的项目在线售卖。与此同时腾讯的加入无疑加大新氧在</a:t>
            </a:r>
            <a:r>
              <a:rPr lang="en-US" altLang="zh-CN" sz="1400" b="1" dirty="0">
                <a:solidFill>
                  <a:srgbClr val="98CB55"/>
                </a:solidFill>
                <a:latin typeface="Arial" panose="020B0604020202020204" pitchFamily="34" charset="0"/>
              </a:rPr>
              <a:t>C</a:t>
            </a:r>
            <a:r>
              <a:rPr lang="zh-CN" altLang="en-US" sz="1400" b="1" dirty="0">
                <a:solidFill>
                  <a:srgbClr val="98CB55"/>
                </a:solidFill>
                <a:latin typeface="宋体" panose="02010600030101010101" pitchFamily="2" charset="-122"/>
              </a:rPr>
              <a:t>端用户的获取优势</a:t>
            </a:r>
            <a:r>
              <a:rPr lang="zh-CN" altLang="en-US" sz="1400" b="1" dirty="0" smtClean="0">
                <a:solidFill>
                  <a:srgbClr val="98CB55"/>
                </a:solidFill>
                <a:latin typeface="宋体" panose="02010600030101010101" pitchFamily="2" charset="-122"/>
              </a:rPr>
              <a:t>。</a:t>
            </a:r>
            <a:endParaRPr lang="en-US" altLang="zh-CN" sz="1400" b="1" dirty="0">
              <a:solidFill>
                <a:srgbClr val="98CB55"/>
              </a:solidFill>
              <a:latin typeface="宋体" panose="02010600030101010101" pitchFamily="2" charset="-122"/>
            </a:endParaRPr>
          </a:p>
        </p:txBody>
      </p:sp>
      <p:graphicFrame>
        <p:nvGraphicFramePr>
          <p:cNvPr id="4" name="图示 3"/>
          <p:cNvGraphicFramePr/>
          <p:nvPr>
            <p:extLst>
              <p:ext uri="{D42A27DB-BD31-4B8C-83A1-F6EECF244321}">
                <p14:modId xmlns:p14="http://schemas.microsoft.com/office/powerpoint/2010/main" val="2909987938"/>
              </p:ext>
            </p:extLst>
          </p:nvPr>
        </p:nvGraphicFramePr>
        <p:xfrm>
          <a:off x="1264743" y="2707593"/>
          <a:ext cx="5835674" cy="36510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8845325" cy="501751"/>
          </a:xfrm>
        </p:spPr>
        <p:txBody>
          <a:bodyPr>
            <a:normAutofit/>
          </a:bodyPr>
          <a:lstStyle/>
          <a:p>
            <a:r>
              <a:rPr lang="zh-CN" altLang="en-US" sz="2400" b="1" dirty="0" smtClean="0">
                <a:solidFill>
                  <a:srgbClr val="64B62E"/>
                </a:solidFill>
              </a:rPr>
              <a:t>新氧美容存在的问题与威胁</a:t>
            </a:r>
            <a:endParaRPr lang="zh-CN" altLang="en-US" sz="2400" b="1" dirty="0">
              <a:solidFill>
                <a:srgbClr val="64B62E"/>
              </a:solidFill>
            </a:endParaRPr>
          </a:p>
        </p:txBody>
      </p:sp>
      <p:pic>
        <p:nvPicPr>
          <p:cNvPr id="9" name="图片 8"/>
          <p:cNvPicPr>
            <a:picLocks noChangeAspect="1"/>
          </p:cNvPicPr>
          <p:nvPr/>
        </p:nvPicPr>
        <p:blipFill>
          <a:blip r:embed="rId3"/>
          <a:stretch>
            <a:fillRect/>
          </a:stretch>
        </p:blipFill>
        <p:spPr>
          <a:xfrm>
            <a:off x="689692" y="1347049"/>
            <a:ext cx="10765402" cy="4242590"/>
          </a:xfrm>
          <a:prstGeom prst="rect">
            <a:avLst/>
          </a:prstGeom>
        </p:spPr>
      </p:pic>
      <p:sp>
        <p:nvSpPr>
          <p:cNvPr id="4" name="文本框 3"/>
          <p:cNvSpPr txBox="1"/>
          <p:nvPr/>
        </p:nvSpPr>
        <p:spPr>
          <a:xfrm>
            <a:off x="8755430" y="1576401"/>
            <a:ext cx="1111901" cy="276999"/>
          </a:xfrm>
          <a:prstGeom prst="rect">
            <a:avLst/>
          </a:prstGeom>
          <a:noFill/>
        </p:spPr>
        <p:txBody>
          <a:bodyPr wrap="square" rtlCol="0">
            <a:spAutoFit/>
          </a:bodyPr>
          <a:lstStyle/>
          <a:p>
            <a:r>
              <a:rPr lang="zh-CN" altLang="en-US" sz="1200" b="1" dirty="0" smtClean="0"/>
              <a:t>来源百度指数</a:t>
            </a:r>
            <a:endParaRPr lang="zh-CN" altLang="en-US" sz="12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6719888" cy="967916"/>
          </a:xfrm>
        </p:spPr>
        <p:txBody>
          <a:bodyPr>
            <a:normAutofit/>
          </a:bodyPr>
          <a:lstStyle/>
          <a:p>
            <a:r>
              <a:rPr lang="zh-CN" altLang="en-US" sz="2400" b="1" dirty="0">
                <a:solidFill>
                  <a:srgbClr val="43B132"/>
                </a:solidFill>
              </a:rPr>
              <a:t>为什么要进行行业分析？</a:t>
            </a:r>
          </a:p>
        </p:txBody>
      </p:sp>
      <p:sp>
        <p:nvSpPr>
          <p:cNvPr id="4" name="内容占位符 2"/>
          <p:cNvSpPr>
            <a:spLocks noGrp="1"/>
          </p:cNvSpPr>
          <p:nvPr/>
        </p:nvSpPr>
        <p:spPr>
          <a:xfrm>
            <a:off x="838200" y="1120893"/>
            <a:ext cx="10344152" cy="7321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800" b="1" dirty="0">
                <a:solidFill>
                  <a:srgbClr val="9FCF61"/>
                </a:solidFill>
              </a:rPr>
              <a:t>个别企业的命运总是和它所从事的行业命运息息相关；深入的行业研究是公司发展取得成功的先决条件，对行业状况的彻底了解有助于决策者对公司的准确定位，并依此规划公司发展的战略方向。</a:t>
            </a:r>
          </a:p>
        </p:txBody>
      </p:sp>
      <p:sp>
        <p:nvSpPr>
          <p:cNvPr id="5" name="文本框 4"/>
          <p:cNvSpPr txBox="1"/>
          <p:nvPr/>
        </p:nvSpPr>
        <p:spPr>
          <a:xfrm>
            <a:off x="838200" y="5306018"/>
            <a:ext cx="9951085" cy="923330"/>
          </a:xfrm>
          <a:prstGeom prst="rect">
            <a:avLst/>
          </a:prstGeom>
          <a:noFill/>
        </p:spPr>
        <p:txBody>
          <a:bodyPr wrap="square" rtlCol="0">
            <a:spAutoFit/>
          </a:bodyPr>
          <a:lstStyle/>
          <a:p>
            <a:r>
              <a:rPr lang="zh-CN" altLang="en-US" b="1" dirty="0">
                <a:solidFill>
                  <a:srgbClr val="9FCF61"/>
                </a:solidFill>
              </a:rPr>
              <a:t>行业分析师的工作</a:t>
            </a:r>
            <a:r>
              <a:rPr lang="zh-CN" altLang="en-US" b="1" dirty="0" smtClean="0">
                <a:solidFill>
                  <a:srgbClr val="9FCF61"/>
                </a:solidFill>
              </a:rPr>
              <a:t>目标致力于</a:t>
            </a:r>
            <a:r>
              <a:rPr lang="zh-CN" altLang="en-US" b="1" dirty="0">
                <a:solidFill>
                  <a:srgbClr val="9FCF61"/>
                </a:solidFill>
              </a:rPr>
              <a:t>揭示一个行业的运转规律，需要长期</a:t>
            </a:r>
            <a:r>
              <a:rPr lang="zh-CN" altLang="en-US" b="1" dirty="0" smtClean="0">
                <a:solidFill>
                  <a:srgbClr val="9FCF61"/>
                </a:solidFill>
              </a:rPr>
              <a:t>地调查</a:t>
            </a:r>
            <a:r>
              <a:rPr lang="zh-CN" altLang="en-US" b="1" dirty="0">
                <a:solidFill>
                  <a:srgbClr val="9FCF61"/>
                </a:solidFill>
              </a:rPr>
              <a:t>、观察、总结、发现、验证、修正，逐步积累起对行业规律的认识。并在这一过程中，不断的提出解决行业发展中各类问题的意见与建议。</a:t>
            </a:r>
          </a:p>
        </p:txBody>
      </p:sp>
      <p:sp>
        <p:nvSpPr>
          <p:cNvPr id="6" name="文本框 5"/>
          <p:cNvSpPr txBox="1"/>
          <p:nvPr/>
        </p:nvSpPr>
        <p:spPr>
          <a:xfrm>
            <a:off x="838200" y="4786728"/>
            <a:ext cx="8134985" cy="461665"/>
          </a:xfrm>
          <a:prstGeom prst="rect">
            <a:avLst/>
          </a:prstGeom>
          <a:noFill/>
        </p:spPr>
        <p:txBody>
          <a:bodyPr wrap="square" rtlCol="0">
            <a:spAutoFit/>
          </a:bodyPr>
          <a:lstStyle/>
          <a:p>
            <a:r>
              <a:rPr lang="zh-CN" altLang="en-US" sz="2400" b="1" dirty="0">
                <a:solidFill>
                  <a:srgbClr val="64B62E"/>
                </a:solidFill>
                <a:latin typeface="+mj-ea"/>
                <a:ea typeface="+mj-ea"/>
              </a:rPr>
              <a:t>分析师的工作</a:t>
            </a:r>
          </a:p>
        </p:txBody>
      </p:sp>
      <p:graphicFrame>
        <p:nvGraphicFramePr>
          <p:cNvPr id="8" name="图示 7"/>
          <p:cNvGraphicFramePr/>
          <p:nvPr>
            <p:extLst>
              <p:ext uri="{D42A27DB-BD31-4B8C-83A1-F6EECF244321}">
                <p14:modId xmlns:p14="http://schemas.microsoft.com/office/powerpoint/2010/main" val="1395994734"/>
              </p:ext>
            </p:extLst>
          </p:nvPr>
        </p:nvGraphicFramePr>
        <p:xfrm>
          <a:off x="3398282" y="2006217"/>
          <a:ext cx="4159806" cy="2780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66799" y="2322726"/>
            <a:ext cx="10387013" cy="795655"/>
          </a:xfrm>
        </p:spPr>
        <p:txBody>
          <a:bodyPr>
            <a:noAutofit/>
          </a:bodyPr>
          <a:lstStyle/>
          <a:p>
            <a:r>
              <a:rPr lang="zh-CN" altLang="en-US" sz="5400" b="1" dirty="0" smtClean="0">
                <a:solidFill>
                  <a:srgbClr val="64B62E"/>
                </a:solidFill>
              </a:rPr>
              <a:t>医美</a:t>
            </a:r>
            <a:r>
              <a:rPr lang="en-US" altLang="zh-CN" sz="5400" b="1" dirty="0" smtClean="0">
                <a:solidFill>
                  <a:srgbClr val="64B62E"/>
                </a:solidFill>
              </a:rPr>
              <a:t>O2O</a:t>
            </a:r>
            <a:r>
              <a:rPr lang="zh-CN" altLang="en-US" sz="5400" b="1" dirty="0" smtClean="0">
                <a:solidFill>
                  <a:srgbClr val="64B62E"/>
                </a:solidFill>
              </a:rPr>
              <a:t>行业存在的问题</a:t>
            </a:r>
            <a:endParaRPr lang="zh-CN" altLang="en-US" sz="5400" b="1" dirty="0">
              <a:solidFill>
                <a:srgbClr val="64B62E"/>
              </a:solidFill>
            </a:endParaRPr>
          </a:p>
        </p:txBody>
      </p:sp>
    </p:spTree>
    <p:extLst>
      <p:ext uri="{BB962C8B-B14F-4D97-AF65-F5344CB8AC3E}">
        <p14:creationId xmlns:p14="http://schemas.microsoft.com/office/powerpoint/2010/main" val="2828247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5194110" cy="501751"/>
          </a:xfrm>
        </p:spPr>
        <p:txBody>
          <a:bodyPr>
            <a:normAutofit/>
          </a:bodyPr>
          <a:lstStyle/>
          <a:p>
            <a:r>
              <a:rPr lang="zh-CN" altLang="en-US" sz="2400" b="1" dirty="0" smtClean="0">
                <a:solidFill>
                  <a:srgbClr val="64B62E"/>
                </a:solidFill>
                <a:latin typeface="+mj-ea"/>
              </a:rPr>
              <a:t>医美</a:t>
            </a:r>
            <a:r>
              <a:rPr lang="en-US" altLang="zh-CN" sz="2400" b="1" dirty="0" smtClean="0">
                <a:solidFill>
                  <a:srgbClr val="64B62E"/>
                </a:solidFill>
                <a:latin typeface="+mj-ea"/>
              </a:rPr>
              <a:t>O2O</a:t>
            </a:r>
            <a:r>
              <a:rPr lang="zh-CN" altLang="en-US" sz="2400" b="1" dirty="0" smtClean="0">
                <a:solidFill>
                  <a:srgbClr val="64B62E"/>
                </a:solidFill>
                <a:latin typeface="+mj-ea"/>
              </a:rPr>
              <a:t>行业存在的问题</a:t>
            </a:r>
            <a:endParaRPr lang="zh-CN" altLang="en-US" sz="2400" b="1" dirty="0">
              <a:solidFill>
                <a:srgbClr val="64B62E"/>
              </a:solidFill>
              <a:latin typeface="+mj-ea"/>
            </a:endParaRPr>
          </a:p>
        </p:txBody>
      </p:sp>
      <p:pic>
        <p:nvPicPr>
          <p:cNvPr id="10" name="图片 9"/>
          <p:cNvPicPr>
            <a:picLocks noChangeAspect="1"/>
          </p:cNvPicPr>
          <p:nvPr/>
        </p:nvPicPr>
        <p:blipFill>
          <a:blip r:embed="rId2"/>
          <a:stretch>
            <a:fillRect/>
          </a:stretch>
        </p:blipFill>
        <p:spPr>
          <a:xfrm>
            <a:off x="838200" y="1410510"/>
            <a:ext cx="10173237" cy="4855727"/>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51632" y="2492693"/>
            <a:ext cx="10387013" cy="795655"/>
          </a:xfrm>
        </p:spPr>
        <p:txBody>
          <a:bodyPr>
            <a:noAutofit/>
          </a:bodyPr>
          <a:lstStyle/>
          <a:p>
            <a:r>
              <a:rPr lang="zh-CN" altLang="en-US" sz="5400" b="1" dirty="0" smtClean="0">
                <a:solidFill>
                  <a:srgbClr val="64B62E"/>
                </a:solidFill>
              </a:rPr>
              <a:t>行业</a:t>
            </a:r>
            <a:r>
              <a:rPr lang="zh-CN" altLang="en-US" sz="5400" b="1" dirty="0">
                <a:solidFill>
                  <a:srgbClr val="64B62E"/>
                </a:solidFill>
              </a:rPr>
              <a:t>趋势与机会</a:t>
            </a:r>
          </a:p>
        </p:txBody>
      </p:sp>
      <p:grpSp>
        <p:nvGrpSpPr>
          <p:cNvPr id="13" name="组合 12"/>
          <p:cNvGrpSpPr/>
          <p:nvPr/>
        </p:nvGrpSpPr>
        <p:grpSpPr>
          <a:xfrm>
            <a:off x="0" y="3743325"/>
            <a:ext cx="12191999" cy="3114675"/>
            <a:chOff x="0" y="3743325"/>
            <a:chExt cx="12191999" cy="3114675"/>
          </a:xfrm>
        </p:grpSpPr>
        <p:sp>
          <p:nvSpPr>
            <p:cNvPr id="5" name="直角三角形 4"/>
            <p:cNvSpPr/>
            <p:nvPr/>
          </p:nvSpPr>
          <p:spPr>
            <a:xfrm>
              <a:off x="0" y="4114800"/>
              <a:ext cx="9872663" cy="2743200"/>
            </a:xfrm>
            <a:prstGeom prst="rtTriangle">
              <a:avLst/>
            </a:prstGeom>
            <a:solidFill>
              <a:srgbClr val="9A097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a:off x="2357438" y="3743325"/>
              <a:ext cx="9834561" cy="3114675"/>
            </a:xfrm>
            <a:prstGeom prst="triangle">
              <a:avLst>
                <a:gd name="adj" fmla="val 100000"/>
              </a:avLst>
            </a:prstGeom>
            <a:solidFill>
              <a:srgbClr val="AFB0B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52386" y="4000500"/>
              <a:ext cx="12139613" cy="2857500"/>
            </a:xfrm>
            <a:prstGeom prst="triangle">
              <a:avLst>
                <a:gd name="adj" fmla="val 41056"/>
              </a:avLst>
            </a:prstGeom>
            <a:solidFill>
              <a:srgbClr val="98CB55">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7223978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199" y="365125"/>
            <a:ext cx="4609563" cy="501650"/>
          </a:xfrm>
        </p:spPr>
        <p:txBody>
          <a:bodyPr>
            <a:normAutofit/>
          </a:bodyPr>
          <a:lstStyle/>
          <a:p>
            <a:r>
              <a:rPr lang="zh-CN" altLang="en-US" sz="2400" b="1" dirty="0" smtClean="0">
                <a:solidFill>
                  <a:srgbClr val="64B62E"/>
                </a:solidFill>
                <a:latin typeface="+mj-ea"/>
              </a:rPr>
              <a:t>行业资本市场趋势预测</a:t>
            </a:r>
            <a:endParaRPr lang="zh-CN" altLang="en-US" sz="2400" b="1" dirty="0">
              <a:solidFill>
                <a:srgbClr val="64B62E"/>
              </a:solidFill>
              <a:latin typeface="+mj-ea"/>
            </a:endParaRPr>
          </a:p>
        </p:txBody>
      </p:sp>
      <p:sp>
        <p:nvSpPr>
          <p:cNvPr id="3" name="文本框 2"/>
          <p:cNvSpPr txBox="1"/>
          <p:nvPr/>
        </p:nvSpPr>
        <p:spPr>
          <a:xfrm>
            <a:off x="838198" y="1057742"/>
            <a:ext cx="9107659" cy="1200329"/>
          </a:xfrm>
          <a:prstGeom prst="rect">
            <a:avLst/>
          </a:prstGeom>
          <a:noFill/>
        </p:spPr>
        <p:txBody>
          <a:bodyPr wrap="square" rtlCol="0">
            <a:spAutoFit/>
          </a:bodyPr>
          <a:lstStyle/>
          <a:p>
            <a:pPr marL="285750" indent="-285750">
              <a:buFont typeface="Arial" panose="020B0604020202020204" pitchFamily="34" charset="0"/>
              <a:buChar char="•"/>
            </a:pPr>
            <a:r>
              <a:rPr lang="zh-CN" altLang="en-US" b="1" dirty="0">
                <a:solidFill>
                  <a:srgbClr val="98CB55"/>
                </a:solidFill>
              </a:rPr>
              <a:t>随着行业的高速发展，大量的民间资本进入医美市场，市场竞争愈加激烈，医美机构想在激烈的竞争取得优势朝着连锁化、品牌化、专业化发展。中小型医美机构生存愈来愈困难，市场出现大型医美品牌和专业私人医美诊所共存的局面</a:t>
            </a:r>
            <a:r>
              <a:rPr lang="zh-CN" altLang="en-US" b="1" dirty="0" smtClean="0">
                <a:solidFill>
                  <a:srgbClr val="98CB55"/>
                </a:solidFill>
              </a:rPr>
              <a:t>。</a:t>
            </a:r>
            <a:endParaRPr lang="en-US" altLang="zh-CN" b="1" dirty="0" smtClean="0">
              <a:solidFill>
                <a:srgbClr val="98CB55"/>
              </a:solidFill>
            </a:endParaRPr>
          </a:p>
          <a:p>
            <a:pPr marL="285750" indent="-285750">
              <a:buFont typeface="Arial" panose="020B0604020202020204" pitchFamily="34" charset="0"/>
              <a:buChar char="•"/>
            </a:pPr>
            <a:r>
              <a:rPr lang="zh-CN" altLang="en-US" b="1" dirty="0" smtClean="0">
                <a:solidFill>
                  <a:srgbClr val="98CB55"/>
                </a:solidFill>
              </a:rPr>
              <a:t>巨头企业为降低成本，追求高额利润，在投资方的支持下合并。</a:t>
            </a:r>
            <a:endParaRPr lang="zh-CN" altLang="en-US" b="1" dirty="0">
              <a:solidFill>
                <a:srgbClr val="98CB55"/>
              </a:solidFill>
            </a:endParaRPr>
          </a:p>
        </p:txBody>
      </p:sp>
      <p:pic>
        <p:nvPicPr>
          <p:cNvPr id="4" name="Picture 6" descr="更美官网"/>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2986" y="2848140"/>
            <a:ext cx="4377869" cy="1368084"/>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3799490" y="5675585"/>
            <a:ext cx="1873944" cy="848719"/>
          </a:xfrm>
          <a:prstGeom prst="rect">
            <a:avLst/>
          </a:prstGeom>
          <a:solidFill>
            <a:srgbClr val="0AD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smtClean="0"/>
              <a:t>新美</a:t>
            </a:r>
            <a:endParaRPr lang="zh-CN" altLang="en-US" sz="4800" dirty="0"/>
          </a:p>
        </p:txBody>
      </p:sp>
      <p:sp>
        <p:nvSpPr>
          <p:cNvPr id="7" name="左大括号 6"/>
          <p:cNvSpPr/>
          <p:nvPr/>
        </p:nvSpPr>
        <p:spPr>
          <a:xfrm rot="16200000">
            <a:off x="4081612" y="2156925"/>
            <a:ext cx="1214170" cy="5382165"/>
          </a:xfrm>
          <a:prstGeom prst="leftBrace">
            <a:avLst>
              <a:gd name="adj1" fmla="val 8333"/>
              <a:gd name="adj2" fmla="val 5026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6" name="图片 15"/>
          <p:cNvPicPr>
            <a:picLocks noChangeAspect="1"/>
          </p:cNvPicPr>
          <p:nvPr/>
        </p:nvPicPr>
        <p:blipFill>
          <a:blip r:embed="rId3"/>
          <a:stretch>
            <a:fillRect/>
          </a:stretch>
        </p:blipFill>
        <p:spPr>
          <a:xfrm>
            <a:off x="1000490" y="2978258"/>
            <a:ext cx="4284980" cy="1250315"/>
          </a:xfrm>
          <a:prstGeom prst="rect">
            <a:avLst/>
          </a:prstGeom>
        </p:spPr>
      </p:pic>
    </p:spTree>
    <p:extLst>
      <p:ext uri="{BB962C8B-B14F-4D97-AF65-F5344CB8AC3E}">
        <p14:creationId xmlns:p14="http://schemas.microsoft.com/office/powerpoint/2010/main" val="36700338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1ED55029-B9E4-4901-A2A7-45CE9CC2EF30}"/>
              </a:ext>
            </a:extLst>
          </p:cNvPr>
          <p:cNvPicPr>
            <a:picLocks noChangeAspect="1"/>
          </p:cNvPicPr>
          <p:nvPr/>
        </p:nvPicPr>
        <p:blipFill>
          <a:blip r:embed="rId3"/>
          <a:stretch>
            <a:fillRect/>
          </a:stretch>
        </p:blipFill>
        <p:spPr>
          <a:xfrm>
            <a:off x="2106555" y="2961564"/>
            <a:ext cx="8806860" cy="3419613"/>
          </a:xfrm>
          <a:prstGeom prst="rect">
            <a:avLst/>
          </a:prstGeom>
        </p:spPr>
      </p:pic>
      <p:sp>
        <p:nvSpPr>
          <p:cNvPr id="2" name="标题 1"/>
          <p:cNvSpPr>
            <a:spLocks noGrp="1"/>
          </p:cNvSpPr>
          <p:nvPr>
            <p:ph type="title"/>
          </p:nvPr>
        </p:nvSpPr>
        <p:spPr>
          <a:xfrm>
            <a:off x="838199" y="365125"/>
            <a:ext cx="4609563" cy="501650"/>
          </a:xfrm>
        </p:spPr>
        <p:txBody>
          <a:bodyPr>
            <a:normAutofit/>
          </a:bodyPr>
          <a:lstStyle/>
          <a:p>
            <a:r>
              <a:rPr lang="zh-CN" altLang="en-US" sz="2400" b="1" dirty="0" smtClean="0">
                <a:solidFill>
                  <a:srgbClr val="64B62E"/>
                </a:solidFill>
                <a:latin typeface="+mj-ea"/>
              </a:rPr>
              <a:t>行业公司业务趋势预测</a:t>
            </a:r>
            <a:endParaRPr lang="zh-CN" altLang="en-US" sz="2400" b="1" dirty="0">
              <a:solidFill>
                <a:srgbClr val="64B62E"/>
              </a:solidFill>
              <a:latin typeface="+mj-ea"/>
            </a:endParaRPr>
          </a:p>
        </p:txBody>
      </p:sp>
      <p:sp>
        <p:nvSpPr>
          <p:cNvPr id="11" name="矩形 10"/>
          <p:cNvSpPr/>
          <p:nvPr/>
        </p:nvSpPr>
        <p:spPr>
          <a:xfrm>
            <a:off x="838197" y="1096228"/>
            <a:ext cx="10980763" cy="2308324"/>
          </a:xfrm>
          <a:prstGeom prst="rect">
            <a:avLst/>
          </a:prstGeom>
        </p:spPr>
        <p:txBody>
          <a:bodyPr wrap="square">
            <a:spAutoFit/>
          </a:bodyPr>
          <a:lstStyle/>
          <a:p>
            <a:r>
              <a:rPr lang="zh-CN" altLang="en-US" b="1" dirty="0">
                <a:solidFill>
                  <a:srgbClr val="98CB55"/>
                </a:solidFill>
                <a:latin typeface="PingFang SC"/>
              </a:rPr>
              <a:t>光电美容，介于传统美容与医疗美容之间的美容项目，不打针，不吃药，不开刀，利用</a:t>
            </a:r>
            <a:r>
              <a:rPr lang="zh-CN" altLang="en-US" b="1" dirty="0">
                <a:solidFill>
                  <a:srgbClr val="CB50A3"/>
                </a:solidFill>
                <a:latin typeface="PingFang SC"/>
              </a:rPr>
              <a:t>“声，光，电，水，氧”</a:t>
            </a:r>
            <a:r>
              <a:rPr lang="zh-CN" altLang="en-US" b="1" dirty="0">
                <a:solidFill>
                  <a:srgbClr val="98CB55"/>
                </a:solidFill>
                <a:latin typeface="PingFang SC"/>
              </a:rPr>
              <a:t>结合全球</a:t>
            </a:r>
            <a:r>
              <a:rPr lang="zh-CN" altLang="en-US" b="1" dirty="0">
                <a:solidFill>
                  <a:srgbClr val="CB50A3"/>
                </a:solidFill>
                <a:latin typeface="PingFang SC"/>
              </a:rPr>
              <a:t>顶尖的美容仪器</a:t>
            </a:r>
            <a:r>
              <a:rPr lang="zh-CN" altLang="en-US" b="1" dirty="0">
                <a:solidFill>
                  <a:srgbClr val="98CB55"/>
                </a:solidFill>
                <a:latin typeface="PingFang SC"/>
              </a:rPr>
              <a:t>和</a:t>
            </a:r>
            <a:r>
              <a:rPr lang="zh-CN" altLang="en-US" b="1" dirty="0">
                <a:solidFill>
                  <a:srgbClr val="CB50A3"/>
                </a:solidFill>
                <a:latin typeface="PingFang SC"/>
              </a:rPr>
              <a:t>生物基因产品</a:t>
            </a:r>
            <a:r>
              <a:rPr lang="zh-CN" altLang="en-US" b="1" dirty="0">
                <a:solidFill>
                  <a:srgbClr val="98CB55"/>
                </a:solidFill>
                <a:latin typeface="PingFang SC"/>
              </a:rPr>
              <a:t>。根据不同顾客的身体、年龄、肤质等情况利用高科技进行详细分析，并定制专属的私人美容方案，真正意义上达到持续性的抗衰与美丽。简单来说，就是应用光疗美容设备开展光电美容项目，满足客人对自身美的需求。</a:t>
            </a:r>
            <a:r>
              <a:rPr lang="zh-CN" altLang="en-US" b="1" dirty="0" smtClean="0">
                <a:solidFill>
                  <a:srgbClr val="98CB55"/>
                </a:solidFill>
                <a:latin typeface="PingFang SC"/>
              </a:rPr>
              <a:t>光电</a:t>
            </a:r>
            <a:r>
              <a:rPr lang="zh-CN" altLang="en-US" b="1" dirty="0">
                <a:solidFill>
                  <a:srgbClr val="98CB55"/>
                </a:solidFill>
                <a:latin typeface="PingFang SC"/>
              </a:rPr>
              <a:t>中心是一个实现</a:t>
            </a:r>
            <a:r>
              <a:rPr lang="zh-CN" altLang="en-US" b="1" dirty="0">
                <a:solidFill>
                  <a:srgbClr val="CB50A3"/>
                </a:solidFill>
                <a:latin typeface="PingFang SC"/>
              </a:rPr>
              <a:t>生活美容专业化，医疗美容平民化</a:t>
            </a:r>
            <a:r>
              <a:rPr lang="zh-CN" altLang="en-US" b="1" dirty="0">
                <a:solidFill>
                  <a:srgbClr val="98CB55"/>
                </a:solidFill>
                <a:latin typeface="PingFang SC"/>
              </a:rPr>
              <a:t>的具有完善服务流程，利用高科技的美容设备快速高效解决求美者皮肤美容问题的美容机构。与传统生活美容相比，光电美肤中心的项目</a:t>
            </a:r>
            <a:r>
              <a:rPr lang="zh-CN" altLang="en-US" b="1" dirty="0">
                <a:solidFill>
                  <a:srgbClr val="CB50A3"/>
                </a:solidFill>
                <a:latin typeface="PingFang SC"/>
              </a:rPr>
              <a:t>效果更好，客户承载量更高，核心竞争力更大</a:t>
            </a:r>
            <a:r>
              <a:rPr lang="zh-CN" altLang="en-US" b="1" dirty="0">
                <a:solidFill>
                  <a:srgbClr val="98CB55"/>
                </a:solidFill>
                <a:latin typeface="PingFang SC"/>
              </a:rPr>
              <a:t>；与整形医院相比</a:t>
            </a:r>
            <a:r>
              <a:rPr lang="zh-CN" altLang="en-US" b="1" dirty="0" smtClean="0">
                <a:solidFill>
                  <a:srgbClr val="98CB55"/>
                </a:solidFill>
                <a:latin typeface="PingFang SC"/>
              </a:rPr>
              <a:t>呢，光疗</a:t>
            </a:r>
            <a:r>
              <a:rPr lang="zh-CN" altLang="en-US" b="1" dirty="0">
                <a:solidFill>
                  <a:srgbClr val="98CB55"/>
                </a:solidFill>
                <a:latin typeface="PingFang SC"/>
              </a:rPr>
              <a:t>美肤技术更</a:t>
            </a:r>
            <a:r>
              <a:rPr lang="zh-CN" altLang="en-US" b="1" dirty="0">
                <a:solidFill>
                  <a:srgbClr val="CB50A3"/>
                </a:solidFill>
                <a:latin typeface="PingFang SC"/>
              </a:rPr>
              <a:t>安全，收费更平价</a:t>
            </a:r>
            <a:r>
              <a:rPr lang="zh-CN" altLang="en-US" b="1" dirty="0" smtClean="0">
                <a:solidFill>
                  <a:srgbClr val="CB50A3"/>
                </a:solidFill>
                <a:latin typeface="PingFang SC"/>
              </a:rPr>
              <a:t>合理，术</a:t>
            </a:r>
            <a:r>
              <a:rPr lang="zh-CN" altLang="en-US" b="1" dirty="0">
                <a:solidFill>
                  <a:srgbClr val="CB50A3"/>
                </a:solidFill>
                <a:latin typeface="PingFang SC"/>
              </a:rPr>
              <a:t>后修复期更短</a:t>
            </a:r>
            <a:r>
              <a:rPr lang="zh-CN" altLang="en-US" b="1" dirty="0" smtClean="0">
                <a:solidFill>
                  <a:srgbClr val="98CB55"/>
                </a:solidFill>
                <a:latin typeface="PingFang SC"/>
              </a:rPr>
              <a:t>，</a:t>
            </a:r>
            <a:r>
              <a:rPr lang="zh-CN" altLang="en-US" b="1" dirty="0">
                <a:solidFill>
                  <a:srgbClr val="98CB55"/>
                </a:solidFill>
                <a:latin typeface="PingFang SC"/>
              </a:rPr>
              <a:t>大部分</a:t>
            </a:r>
            <a:r>
              <a:rPr lang="zh-CN" altLang="en-US" b="1" dirty="0" smtClean="0">
                <a:solidFill>
                  <a:srgbClr val="98CB55"/>
                </a:solidFill>
                <a:latin typeface="PingFang SC"/>
              </a:rPr>
              <a:t>人</a:t>
            </a:r>
            <a:r>
              <a:rPr lang="zh-CN" altLang="en-US" b="1" dirty="0">
                <a:solidFill>
                  <a:srgbClr val="98CB55"/>
                </a:solidFill>
                <a:latin typeface="PingFang SC"/>
              </a:rPr>
              <a:t>更愿意用光电美肤技术</a:t>
            </a:r>
            <a:r>
              <a:rPr lang="zh-CN" altLang="en-US" b="1" dirty="0" smtClean="0">
                <a:solidFill>
                  <a:srgbClr val="98CB55"/>
                </a:solidFill>
                <a:latin typeface="PingFang SC"/>
              </a:rPr>
              <a:t>来进行</a:t>
            </a:r>
            <a:r>
              <a:rPr lang="zh-CN" altLang="en-US" b="1" dirty="0">
                <a:solidFill>
                  <a:srgbClr val="98CB55"/>
                </a:solidFill>
                <a:latin typeface="PingFang SC"/>
              </a:rPr>
              <a:t>问题性皮肤的治疗。</a:t>
            </a:r>
          </a:p>
        </p:txBody>
      </p:sp>
      <p:sp>
        <p:nvSpPr>
          <p:cNvPr id="3" name="文本框 2"/>
          <p:cNvSpPr txBox="1"/>
          <p:nvPr/>
        </p:nvSpPr>
        <p:spPr>
          <a:xfrm>
            <a:off x="1101336" y="4036325"/>
            <a:ext cx="738664" cy="2026513"/>
          </a:xfrm>
          <a:prstGeom prst="rect">
            <a:avLst/>
          </a:prstGeom>
          <a:noFill/>
        </p:spPr>
        <p:txBody>
          <a:bodyPr vert="eaVert" wrap="square" rtlCol="0">
            <a:spAutoFit/>
          </a:bodyPr>
          <a:lstStyle/>
          <a:p>
            <a:r>
              <a:rPr lang="zh-CN" altLang="en-US" sz="3600" b="1" dirty="0" smtClean="0">
                <a:solidFill>
                  <a:srgbClr val="98CB55"/>
                </a:solidFill>
                <a:latin typeface="+mj-ea"/>
                <a:ea typeface="+mj-ea"/>
              </a:rPr>
              <a:t>光电美容</a:t>
            </a:r>
            <a:endParaRPr lang="zh-CN" altLang="en-US" sz="3600" b="1" dirty="0">
              <a:solidFill>
                <a:srgbClr val="98CB55"/>
              </a:solidFill>
              <a:latin typeface="+mj-ea"/>
              <a:ea typeface="+mj-ea"/>
            </a:endParaRPr>
          </a:p>
        </p:txBody>
      </p:sp>
    </p:spTree>
    <p:extLst>
      <p:ext uri="{BB962C8B-B14F-4D97-AF65-F5344CB8AC3E}">
        <p14:creationId xmlns:p14="http://schemas.microsoft.com/office/powerpoint/2010/main" val="10433110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838200" y="2767558"/>
            <a:ext cx="11156114" cy="2928372"/>
          </a:xfrm>
          <a:prstGeom prst="rect">
            <a:avLst/>
          </a:prstGeom>
        </p:spPr>
      </p:pic>
      <p:sp>
        <p:nvSpPr>
          <p:cNvPr id="2" name="标题 1"/>
          <p:cNvSpPr>
            <a:spLocks noGrp="1"/>
          </p:cNvSpPr>
          <p:nvPr>
            <p:ph type="title"/>
          </p:nvPr>
        </p:nvSpPr>
        <p:spPr>
          <a:xfrm>
            <a:off x="838200" y="365125"/>
            <a:ext cx="4038600" cy="501650"/>
          </a:xfrm>
        </p:spPr>
        <p:txBody>
          <a:bodyPr>
            <a:normAutofit/>
          </a:bodyPr>
          <a:lstStyle/>
          <a:p>
            <a:r>
              <a:rPr lang="zh-CN" altLang="en-US" sz="2400" b="1" dirty="0" smtClean="0">
                <a:solidFill>
                  <a:srgbClr val="64B62E"/>
                </a:solidFill>
                <a:latin typeface="+mj-ea"/>
              </a:rPr>
              <a:t>行业产品趋势预测</a:t>
            </a:r>
            <a:endParaRPr lang="zh-CN" altLang="en-US" sz="2400" b="1" dirty="0">
              <a:solidFill>
                <a:srgbClr val="64B62E"/>
              </a:solidFill>
              <a:latin typeface="+mj-ea"/>
            </a:endParaRPr>
          </a:p>
        </p:txBody>
      </p:sp>
      <p:sp>
        <p:nvSpPr>
          <p:cNvPr id="5" name="文本框 4"/>
          <p:cNvSpPr txBox="1"/>
          <p:nvPr/>
        </p:nvSpPr>
        <p:spPr>
          <a:xfrm>
            <a:off x="838200" y="1086091"/>
            <a:ext cx="7759890" cy="923330"/>
          </a:xfrm>
          <a:prstGeom prst="rect">
            <a:avLst/>
          </a:prstGeom>
          <a:noFill/>
        </p:spPr>
        <p:txBody>
          <a:bodyPr wrap="square" rtlCol="0">
            <a:spAutoFit/>
          </a:bodyPr>
          <a:lstStyle/>
          <a:p>
            <a:r>
              <a:rPr lang="zh-CN" altLang="en-US" b="1" dirty="0" smtClean="0">
                <a:solidFill>
                  <a:srgbClr val="98CB55"/>
                </a:solidFill>
              </a:rPr>
              <a:t>通过对医美服务流程中对数据的管理，加上目前成熟的人工智能技术可以实现对求美者提供精准个性化、高效的医美服务。下图适用于不改变面部轮廓的医美项目。</a:t>
            </a:r>
            <a:endParaRPr lang="zh-CN" altLang="en-US" b="1" dirty="0">
              <a:solidFill>
                <a:srgbClr val="98CB55"/>
              </a:solidFill>
            </a:endParaRPr>
          </a:p>
        </p:txBody>
      </p:sp>
      <p:sp>
        <p:nvSpPr>
          <p:cNvPr id="12" name="文本框 11"/>
          <p:cNvSpPr txBox="1"/>
          <p:nvPr/>
        </p:nvSpPr>
        <p:spPr>
          <a:xfrm>
            <a:off x="4367282" y="2452721"/>
            <a:ext cx="4653887" cy="369332"/>
          </a:xfrm>
          <a:prstGeom prst="rect">
            <a:avLst/>
          </a:prstGeom>
          <a:noFill/>
        </p:spPr>
        <p:txBody>
          <a:bodyPr wrap="square" rtlCol="0">
            <a:spAutoFit/>
          </a:bodyPr>
          <a:lstStyle/>
          <a:p>
            <a:r>
              <a:rPr lang="zh-CN" altLang="en-US" b="1" dirty="0">
                <a:solidFill>
                  <a:srgbClr val="98CB55"/>
                </a:solidFill>
              </a:rPr>
              <a:t>人工智能技术在医美产品服务上的</a:t>
            </a:r>
            <a:r>
              <a:rPr lang="zh-CN" altLang="en-US" b="1" dirty="0" smtClean="0">
                <a:solidFill>
                  <a:srgbClr val="98CB55"/>
                </a:solidFill>
              </a:rPr>
              <a:t>应用</a:t>
            </a:r>
            <a:endParaRPr lang="zh-CN"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4038600" cy="501650"/>
          </a:xfrm>
        </p:spPr>
        <p:txBody>
          <a:bodyPr>
            <a:normAutofit/>
          </a:bodyPr>
          <a:lstStyle/>
          <a:p>
            <a:r>
              <a:rPr lang="zh-CN" altLang="en-US" sz="2400" b="1" dirty="0" smtClean="0">
                <a:solidFill>
                  <a:srgbClr val="64B62E"/>
                </a:solidFill>
                <a:latin typeface="+mj-ea"/>
              </a:rPr>
              <a:t>行业产品趋势预测</a:t>
            </a:r>
            <a:endParaRPr lang="zh-CN" altLang="en-US" sz="2400" b="1" dirty="0">
              <a:solidFill>
                <a:srgbClr val="64B62E"/>
              </a:solidFill>
              <a:latin typeface="+mj-ea"/>
            </a:endParaRPr>
          </a:p>
        </p:txBody>
      </p:sp>
      <p:sp>
        <p:nvSpPr>
          <p:cNvPr id="5" name="文本框 4"/>
          <p:cNvSpPr txBox="1"/>
          <p:nvPr/>
        </p:nvSpPr>
        <p:spPr>
          <a:xfrm>
            <a:off x="838200" y="1086091"/>
            <a:ext cx="11181290" cy="1200329"/>
          </a:xfrm>
          <a:prstGeom prst="rect">
            <a:avLst/>
          </a:prstGeom>
          <a:noFill/>
        </p:spPr>
        <p:txBody>
          <a:bodyPr wrap="square" rtlCol="0">
            <a:spAutoFit/>
          </a:bodyPr>
          <a:lstStyle/>
          <a:p>
            <a:r>
              <a:rPr lang="zh-CN" altLang="en-US" b="1" dirty="0" smtClean="0">
                <a:solidFill>
                  <a:srgbClr val="98CB55"/>
                </a:solidFill>
              </a:rPr>
              <a:t>人工智能技术在致力于面部轮廓改善的医美产品服务上的应用。通过多维度拍摄面部图像，使用三维建模工具自动生成面部三维模型，顾客面部三维模型通过网络传递到医生服务端，一方面医生进行初步的面部诊断</a:t>
            </a:r>
            <a:r>
              <a:rPr lang="en-US" altLang="zh-CN" b="1" dirty="0" smtClean="0">
                <a:solidFill>
                  <a:srgbClr val="98CB55"/>
                </a:solidFill>
              </a:rPr>
              <a:t>(</a:t>
            </a:r>
            <a:r>
              <a:rPr lang="zh-CN" altLang="en-US" b="1" dirty="0" smtClean="0">
                <a:solidFill>
                  <a:srgbClr val="98CB55"/>
                </a:solidFill>
              </a:rPr>
              <a:t>生理疾病等</a:t>
            </a:r>
            <a:r>
              <a:rPr lang="en-US" altLang="zh-CN" b="1" dirty="0" smtClean="0">
                <a:solidFill>
                  <a:srgbClr val="98CB55"/>
                </a:solidFill>
              </a:rPr>
              <a:t>)</a:t>
            </a:r>
            <a:r>
              <a:rPr lang="zh-CN" altLang="en-US" b="1" dirty="0" smtClean="0">
                <a:solidFill>
                  <a:srgbClr val="98CB55"/>
                </a:solidFill>
              </a:rPr>
              <a:t>，一方面接受有专业审美的美容咨询师对面部进行审美规划，并在模型上体现规划后的美容效果，用户在客户端通过</a:t>
            </a:r>
            <a:r>
              <a:rPr lang="en-US" altLang="zh-CN" b="1" dirty="0" smtClean="0">
                <a:solidFill>
                  <a:srgbClr val="98CB55"/>
                </a:solidFill>
              </a:rPr>
              <a:t>VR</a:t>
            </a:r>
            <a:r>
              <a:rPr lang="zh-CN" altLang="en-US" b="1" dirty="0" smtClean="0">
                <a:solidFill>
                  <a:srgbClr val="98CB55"/>
                </a:solidFill>
              </a:rPr>
              <a:t>技术体验规划好的整形效果。顾客拿着整形方案到店接受整形。</a:t>
            </a:r>
            <a:endParaRPr lang="zh-CN" altLang="en-US" b="1" dirty="0">
              <a:solidFill>
                <a:srgbClr val="98CB55"/>
              </a:solidFill>
            </a:endParaRPr>
          </a:p>
        </p:txBody>
      </p:sp>
      <p:sp>
        <p:nvSpPr>
          <p:cNvPr id="6" name="AutoShape 2" descr="Image result for 面部三维建模"/>
          <p:cNvSpPr>
            <a:spLocks noChangeAspect="1" noChangeArrowheads="1"/>
          </p:cNvSpPr>
          <p:nvPr/>
        </p:nvSpPr>
        <p:spPr bwMode="auto">
          <a:xfrm>
            <a:off x="155575" y="-144463"/>
            <a:ext cx="3433786" cy="343379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nvGrpSpPr>
          <p:cNvPr id="3" name="组合 2"/>
          <p:cNvGrpSpPr/>
          <p:nvPr/>
        </p:nvGrpSpPr>
        <p:grpSpPr>
          <a:xfrm>
            <a:off x="926754" y="3574315"/>
            <a:ext cx="11009831" cy="2257805"/>
            <a:chOff x="1076882" y="3369595"/>
            <a:chExt cx="11009831" cy="2257805"/>
          </a:xfrm>
        </p:grpSpPr>
        <p:pic>
          <p:nvPicPr>
            <p:cNvPr id="1030" name="Picture 6" descr="Image result for vr技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8953" y="3369595"/>
              <a:ext cx="3727760" cy="225780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有了这些VR拍摄神器，你也能成为导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882" y="3369595"/>
              <a:ext cx="3014060" cy="225780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img2.gamfe.com/userfiles/10683/photo/show_2010061016550164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7145" y="3369595"/>
              <a:ext cx="3310348" cy="2193106"/>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图片 9"/>
          <p:cNvPicPr>
            <a:picLocks noChangeAspect="1"/>
          </p:cNvPicPr>
          <p:nvPr/>
        </p:nvPicPr>
        <p:blipFill rotWithShape="1">
          <a:blip r:embed="rId5"/>
          <a:srcRect t="22684" b="12704"/>
          <a:stretch/>
        </p:blipFill>
        <p:spPr>
          <a:xfrm>
            <a:off x="838200" y="2421229"/>
            <a:ext cx="11181290" cy="798490"/>
          </a:xfrm>
          <a:prstGeom prst="rect">
            <a:avLst/>
          </a:prstGeom>
        </p:spPr>
      </p:pic>
    </p:spTree>
    <p:extLst>
      <p:ext uri="{BB962C8B-B14F-4D97-AF65-F5344CB8AC3E}">
        <p14:creationId xmlns:p14="http://schemas.microsoft.com/office/powerpoint/2010/main" val="18499804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1425" y="365226"/>
            <a:ext cx="4038600" cy="501650"/>
          </a:xfrm>
        </p:spPr>
        <p:txBody>
          <a:bodyPr>
            <a:normAutofit/>
          </a:bodyPr>
          <a:lstStyle/>
          <a:p>
            <a:r>
              <a:rPr lang="zh-CN" altLang="en-US" sz="2400" b="1" dirty="0" smtClean="0">
                <a:solidFill>
                  <a:srgbClr val="64B62E"/>
                </a:solidFill>
                <a:latin typeface="+mj-ea"/>
              </a:rPr>
              <a:t>行业运营趋势预测</a:t>
            </a:r>
            <a:endParaRPr lang="zh-CN" altLang="en-US" sz="2400" b="1" dirty="0">
              <a:solidFill>
                <a:srgbClr val="64B62E"/>
              </a:solidFill>
              <a:latin typeface="+mj-ea"/>
            </a:endParaRPr>
          </a:p>
        </p:txBody>
      </p:sp>
      <p:pic>
        <p:nvPicPr>
          <p:cNvPr id="5" name="图片 4"/>
          <p:cNvPicPr>
            <a:picLocks noChangeAspect="1"/>
          </p:cNvPicPr>
          <p:nvPr/>
        </p:nvPicPr>
        <p:blipFill>
          <a:blip r:embed="rId2"/>
          <a:stretch>
            <a:fillRect/>
          </a:stretch>
        </p:blipFill>
        <p:spPr>
          <a:xfrm>
            <a:off x="832359" y="1246204"/>
            <a:ext cx="9900216" cy="4896009"/>
          </a:xfrm>
          <a:prstGeom prst="rect">
            <a:avLst/>
          </a:prstGeom>
        </p:spPr>
      </p:pic>
    </p:spTree>
    <p:extLst>
      <p:ext uri="{BB962C8B-B14F-4D97-AF65-F5344CB8AC3E}">
        <p14:creationId xmlns:p14="http://schemas.microsoft.com/office/powerpoint/2010/main" val="27629359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66799" y="2322726"/>
            <a:ext cx="10387013" cy="795655"/>
          </a:xfrm>
        </p:spPr>
        <p:txBody>
          <a:bodyPr>
            <a:noAutofit/>
          </a:bodyPr>
          <a:lstStyle/>
          <a:p>
            <a:r>
              <a:rPr lang="zh-CN" altLang="en-US" sz="5400" b="1" dirty="0" smtClean="0">
                <a:solidFill>
                  <a:srgbClr val="64B62E"/>
                </a:solidFill>
              </a:rPr>
              <a:t>报告</a:t>
            </a:r>
            <a:r>
              <a:rPr lang="zh-CN" altLang="en-US" sz="5400" b="1" dirty="0">
                <a:solidFill>
                  <a:srgbClr val="64B62E"/>
                </a:solidFill>
              </a:rPr>
              <a:t>总结</a:t>
            </a:r>
          </a:p>
        </p:txBody>
      </p:sp>
    </p:spTree>
    <p:extLst>
      <p:ext uri="{BB962C8B-B14F-4D97-AF65-F5344CB8AC3E}">
        <p14:creationId xmlns:p14="http://schemas.microsoft.com/office/powerpoint/2010/main" val="13697083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199" y="365125"/>
            <a:ext cx="4545170" cy="501751"/>
          </a:xfrm>
        </p:spPr>
        <p:txBody>
          <a:bodyPr>
            <a:noAutofit/>
          </a:bodyPr>
          <a:lstStyle/>
          <a:p>
            <a:r>
              <a:rPr lang="zh-CN" altLang="en-US" sz="2400" b="1" dirty="0">
                <a:solidFill>
                  <a:srgbClr val="98CB55"/>
                </a:solidFill>
              </a:rPr>
              <a:t>报告总结</a:t>
            </a:r>
          </a:p>
        </p:txBody>
      </p:sp>
      <p:sp>
        <p:nvSpPr>
          <p:cNvPr id="4" name="文本框 3"/>
          <p:cNvSpPr txBox="1"/>
          <p:nvPr/>
        </p:nvSpPr>
        <p:spPr>
          <a:xfrm>
            <a:off x="892538" y="1061760"/>
            <a:ext cx="7027969" cy="3416320"/>
          </a:xfrm>
          <a:prstGeom prst="rect">
            <a:avLst/>
          </a:prstGeom>
          <a:noFill/>
        </p:spPr>
        <p:txBody>
          <a:bodyPr wrap="square" rtlCol="0">
            <a:spAutoFit/>
          </a:bodyPr>
          <a:lstStyle/>
          <a:p>
            <a:pPr marL="285750" indent="-285750">
              <a:buFont typeface="Wingdings" panose="05000000000000000000" pitchFamily="2" charset="2"/>
              <a:buChar char="l"/>
            </a:pPr>
            <a:r>
              <a:rPr lang="zh-CN" altLang="en-US" b="1" dirty="0" smtClean="0">
                <a:solidFill>
                  <a:srgbClr val="98CB55"/>
                </a:solidFill>
              </a:rPr>
              <a:t>随着互联网技术和医美技术发展，行业渐渐进入成熟期，巨头进场完成最后收割。传统线下企业争取线上流量，意图摆脱流量巨头的控制的意向会越来越强烈，因此积极寻求转变之道。线下医美机构斥资涉足流量分发，控股或参与互联网平台，线上医美平台积极开拓线下诊所，激烈竞争之后基于行业的共同</a:t>
            </a:r>
            <a:r>
              <a:rPr lang="zh-CN" altLang="en-US" b="1" dirty="0">
                <a:solidFill>
                  <a:srgbClr val="98CB55"/>
                </a:solidFill>
              </a:rPr>
              <a:t>利益，线下医美机构和线上医美平台资本联姻，携手共同发展，线</a:t>
            </a:r>
            <a:r>
              <a:rPr lang="zh-CN" altLang="en-US" b="1" dirty="0" smtClean="0">
                <a:solidFill>
                  <a:srgbClr val="98CB55"/>
                </a:solidFill>
              </a:rPr>
              <a:t>上线下融为一体。</a:t>
            </a:r>
            <a:endParaRPr lang="en-US" altLang="zh-CN" b="1" dirty="0" smtClean="0">
              <a:solidFill>
                <a:srgbClr val="98CB55"/>
              </a:solidFill>
            </a:endParaRPr>
          </a:p>
          <a:p>
            <a:pPr marL="285750" indent="-285750">
              <a:buFont typeface="Wingdings" panose="05000000000000000000" pitchFamily="2" charset="2"/>
              <a:buChar char="l"/>
            </a:pPr>
            <a:r>
              <a:rPr lang="zh-CN" altLang="en-US" b="1" dirty="0">
                <a:solidFill>
                  <a:srgbClr val="98CB55"/>
                </a:solidFill>
              </a:rPr>
              <a:t>对一个行业的分析主要是对行业里的公司进行分析，一个公司的发展</a:t>
            </a:r>
            <a:r>
              <a:rPr lang="zh-CN" altLang="en-US" b="1" dirty="0" smtClean="0">
                <a:solidFill>
                  <a:srgbClr val="98CB55"/>
                </a:solidFill>
              </a:rPr>
              <a:t>主要依靠</a:t>
            </a:r>
            <a:r>
              <a:rPr lang="zh-CN" altLang="en-US" b="1" dirty="0">
                <a:solidFill>
                  <a:srgbClr val="98CB55"/>
                </a:solidFill>
              </a:rPr>
              <a:t>产品的发展，一个产品的成功很大程度上依赖对用户的把握，一个人对用户的把握主要来自对自己的认知，而对自己的认知来源于每天的自我反思。</a:t>
            </a:r>
          </a:p>
          <a:p>
            <a:endParaRPr lang="zh-CN" altLang="en-US" b="1" dirty="0">
              <a:solidFill>
                <a:srgbClr val="98CB55"/>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066799" y="2322726"/>
            <a:ext cx="10387013" cy="795655"/>
          </a:xfrm>
        </p:spPr>
        <p:txBody>
          <a:bodyPr>
            <a:noAutofit/>
          </a:bodyPr>
          <a:lstStyle/>
          <a:p>
            <a:r>
              <a:rPr lang="zh-CN" altLang="en-US" sz="5400" b="1" dirty="0" smtClean="0">
                <a:solidFill>
                  <a:srgbClr val="64B62E"/>
                </a:solidFill>
              </a:rPr>
              <a:t>医</a:t>
            </a:r>
            <a:r>
              <a:rPr lang="zh-CN" altLang="en-US" sz="5400" b="1" dirty="0">
                <a:solidFill>
                  <a:srgbClr val="64B62E"/>
                </a:solidFill>
              </a:rPr>
              <a:t>美</a:t>
            </a:r>
            <a:r>
              <a:rPr lang="en-US" altLang="zh-CN" sz="5400" b="1" dirty="0">
                <a:solidFill>
                  <a:srgbClr val="64B62E"/>
                </a:solidFill>
              </a:rPr>
              <a:t>O2O</a:t>
            </a:r>
            <a:r>
              <a:rPr lang="zh-CN" altLang="en-US" sz="5400" b="1" dirty="0">
                <a:solidFill>
                  <a:srgbClr val="64B62E"/>
                </a:solidFill>
              </a:rPr>
              <a:t>行业分析</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8241406" cy="295910"/>
          </a:xfrm>
        </p:spPr>
        <p:txBody>
          <a:bodyPr>
            <a:noAutofit/>
          </a:bodyPr>
          <a:lstStyle/>
          <a:p>
            <a:r>
              <a:rPr lang="zh-CN" altLang="en-US" sz="2400" b="1" dirty="0">
                <a:solidFill>
                  <a:srgbClr val="64B62E"/>
                </a:solidFill>
              </a:rPr>
              <a:t>什么是医疗</a:t>
            </a:r>
            <a:r>
              <a:rPr lang="zh-CN" altLang="en-US" sz="2400" b="1" dirty="0" smtClean="0">
                <a:solidFill>
                  <a:srgbClr val="64B62E"/>
                </a:solidFill>
              </a:rPr>
              <a:t>美容？</a:t>
            </a:r>
            <a:endParaRPr lang="zh-CN" altLang="en-US" sz="2400" b="1" dirty="0">
              <a:solidFill>
                <a:srgbClr val="64B62E"/>
              </a:solidFill>
            </a:endParaRPr>
          </a:p>
        </p:txBody>
      </p:sp>
      <p:sp>
        <p:nvSpPr>
          <p:cNvPr id="3" name="内容占位符 2"/>
          <p:cNvSpPr>
            <a:spLocks noGrp="1"/>
          </p:cNvSpPr>
          <p:nvPr>
            <p:ph idx="1"/>
          </p:nvPr>
        </p:nvSpPr>
        <p:spPr>
          <a:xfrm>
            <a:off x="838200" y="906910"/>
            <a:ext cx="8801100" cy="653997"/>
          </a:xfrm>
        </p:spPr>
        <p:txBody>
          <a:bodyPr>
            <a:normAutofit/>
          </a:bodyPr>
          <a:lstStyle/>
          <a:p>
            <a:pPr marL="0" indent="0">
              <a:buNone/>
            </a:pPr>
            <a:r>
              <a:rPr lang="zh-CN" altLang="en-US" sz="1800" b="1" dirty="0">
                <a:solidFill>
                  <a:srgbClr val="98CB55"/>
                </a:solidFill>
              </a:rPr>
              <a:t>医疗美容是指运用手术、药物、医疗器械以及其他具有创伤性或者侵入性的医学技术方法对人的容貌和人体各部位形态进行的修复与再塑。</a:t>
            </a:r>
            <a:endParaRPr lang="en-US" altLang="zh-CN" sz="1800" b="1" dirty="0">
              <a:solidFill>
                <a:srgbClr val="98CB55"/>
              </a:solidFill>
            </a:endParaRPr>
          </a:p>
        </p:txBody>
      </p:sp>
      <p:sp>
        <p:nvSpPr>
          <p:cNvPr id="7" name="文本框 6"/>
          <p:cNvSpPr txBox="1"/>
          <p:nvPr/>
        </p:nvSpPr>
        <p:spPr>
          <a:xfrm>
            <a:off x="838200" y="1845945"/>
            <a:ext cx="8801100" cy="307777"/>
          </a:xfrm>
          <a:prstGeom prst="rect">
            <a:avLst/>
          </a:prstGeom>
          <a:noFill/>
        </p:spPr>
        <p:txBody>
          <a:bodyPr wrap="square" rtlCol="0">
            <a:spAutoFit/>
          </a:bodyPr>
          <a:lstStyle/>
          <a:p>
            <a:r>
              <a:rPr lang="zh-CN" altLang="en-US" sz="1400" b="1" dirty="0">
                <a:solidFill>
                  <a:srgbClr val="98CB55"/>
                </a:solidFill>
                <a:sym typeface="+mn-ea"/>
              </a:rPr>
              <a:t>医疗美容分级管理目录</a:t>
            </a:r>
            <a:endParaRPr lang="zh-CN" altLang="en-US" sz="1400" b="1" dirty="0">
              <a:solidFill>
                <a:srgbClr val="98CB55"/>
              </a:solidFill>
            </a:endParaRPr>
          </a:p>
        </p:txBody>
      </p:sp>
      <p:pic>
        <p:nvPicPr>
          <p:cNvPr id="8" name="图片 7"/>
          <p:cNvPicPr>
            <a:picLocks noChangeAspect="1"/>
          </p:cNvPicPr>
          <p:nvPr/>
        </p:nvPicPr>
        <p:blipFill>
          <a:blip r:embed="rId2"/>
          <a:stretch>
            <a:fillRect/>
          </a:stretch>
        </p:blipFill>
        <p:spPr>
          <a:xfrm>
            <a:off x="895985" y="2211706"/>
            <a:ext cx="10218483" cy="434182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30910" y="246380"/>
            <a:ext cx="8356600" cy="615950"/>
          </a:xfrm>
        </p:spPr>
        <p:txBody>
          <a:bodyPr/>
          <a:lstStyle/>
          <a:p>
            <a:r>
              <a:rPr lang="zh-CN" altLang="en-US" sz="2400" b="1" dirty="0">
                <a:solidFill>
                  <a:srgbClr val="64B62E"/>
                </a:solidFill>
              </a:rPr>
              <a:t>历史与现状</a:t>
            </a:r>
          </a:p>
        </p:txBody>
      </p:sp>
      <p:sp>
        <p:nvSpPr>
          <p:cNvPr id="9" name="内容占位符 2"/>
          <p:cNvSpPr>
            <a:spLocks noGrp="1"/>
          </p:cNvSpPr>
          <p:nvPr/>
        </p:nvSpPr>
        <p:spPr>
          <a:xfrm>
            <a:off x="930909" y="862330"/>
            <a:ext cx="8908549" cy="13256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800" b="1" dirty="0">
                <a:solidFill>
                  <a:srgbClr val="9FCF61"/>
                </a:solidFill>
              </a:rPr>
              <a:t>中国医疗美容行业起步于 </a:t>
            </a:r>
            <a:r>
              <a:rPr lang="en-US" altLang="zh-CN" sz="1800" b="1" dirty="0">
                <a:solidFill>
                  <a:srgbClr val="9FCF61"/>
                </a:solidFill>
              </a:rPr>
              <a:t>80 </a:t>
            </a:r>
            <a:r>
              <a:rPr lang="zh-CN" altLang="en-US" sz="1800" b="1" dirty="0">
                <a:solidFill>
                  <a:srgbClr val="9FCF61"/>
                </a:solidFill>
              </a:rPr>
              <a:t>年代，改革开放之后一些公立医院开设美容门诊，民营的美容机构也在全国开始兴起。但当时仍然以生活美容为主，医疗美容所占比例很低。直到 </a:t>
            </a:r>
            <a:r>
              <a:rPr lang="en-US" altLang="zh-CN" sz="1800" b="1" dirty="0">
                <a:solidFill>
                  <a:srgbClr val="9FCF61"/>
                </a:solidFill>
              </a:rPr>
              <a:t>2000 </a:t>
            </a:r>
            <a:r>
              <a:rPr lang="zh-CN" altLang="en-US" sz="1800" b="1" dirty="0">
                <a:solidFill>
                  <a:srgbClr val="9FCF61"/>
                </a:solidFill>
              </a:rPr>
              <a:t>年中国加入</a:t>
            </a:r>
            <a:r>
              <a:rPr lang="en-US" altLang="zh-CN" sz="1800" b="1" dirty="0">
                <a:solidFill>
                  <a:srgbClr val="9FCF61"/>
                </a:solidFill>
              </a:rPr>
              <a:t>WTO </a:t>
            </a:r>
            <a:r>
              <a:rPr lang="zh-CN" altLang="en-US" sz="1800" b="1" dirty="0">
                <a:solidFill>
                  <a:srgbClr val="9FCF61"/>
                </a:solidFill>
              </a:rPr>
              <a:t>以后，国外的美容观念、先进技术和美容材料、运营管理理念陆续传到中国，需求增长，社会资本加速进入美容行业，规模扩大，并且卫生部出台</a:t>
            </a:r>
            <a:r>
              <a:rPr lang="en-US" altLang="zh-CN" sz="1800" b="1" dirty="0">
                <a:solidFill>
                  <a:srgbClr val="9FCF61"/>
                </a:solidFill>
              </a:rPr>
              <a:t>《</a:t>
            </a:r>
            <a:r>
              <a:rPr lang="zh-CN" altLang="en-US" sz="1800" b="1" dirty="0">
                <a:solidFill>
                  <a:srgbClr val="9FCF61"/>
                </a:solidFill>
              </a:rPr>
              <a:t>医疗美容服务管理办法</a:t>
            </a:r>
            <a:r>
              <a:rPr lang="en-US" altLang="zh-CN" sz="1800" b="1" dirty="0">
                <a:solidFill>
                  <a:srgbClr val="9FCF61"/>
                </a:solidFill>
              </a:rPr>
              <a:t>》</a:t>
            </a:r>
            <a:r>
              <a:rPr lang="zh-CN" altLang="en-US" sz="1800" b="1" dirty="0">
                <a:solidFill>
                  <a:srgbClr val="9FCF61"/>
                </a:solidFill>
              </a:rPr>
              <a:t>对行业加强监管，医疗美容行业步入快速成长期。</a:t>
            </a:r>
            <a:r>
              <a:rPr lang="zh-CN" altLang="en-US" sz="1600" b="1" dirty="0">
                <a:solidFill>
                  <a:srgbClr val="98CB55"/>
                </a:solidFill>
                <a:latin typeface="+mn-ea"/>
              </a:rPr>
              <a:t> </a:t>
            </a:r>
            <a:br>
              <a:rPr lang="zh-CN" altLang="en-US" sz="1600" b="1" dirty="0">
                <a:solidFill>
                  <a:srgbClr val="98CB55"/>
                </a:solidFill>
                <a:latin typeface="+mn-ea"/>
              </a:rPr>
            </a:br>
            <a:endParaRPr lang="zh-CN" altLang="en-US" sz="1600" b="1" dirty="0">
              <a:solidFill>
                <a:srgbClr val="98CB55"/>
              </a:solidFill>
              <a:latin typeface="+mn-ea"/>
            </a:endParaRPr>
          </a:p>
        </p:txBody>
      </p:sp>
      <p:sp>
        <p:nvSpPr>
          <p:cNvPr id="3" name="文本框 2"/>
          <p:cNvSpPr txBox="1"/>
          <p:nvPr/>
        </p:nvSpPr>
        <p:spPr>
          <a:xfrm>
            <a:off x="930910" y="2695181"/>
            <a:ext cx="8908548" cy="646331"/>
          </a:xfrm>
          <a:prstGeom prst="rect">
            <a:avLst/>
          </a:prstGeom>
          <a:noFill/>
        </p:spPr>
        <p:txBody>
          <a:bodyPr wrap="square" rtlCol="0">
            <a:spAutoFit/>
          </a:bodyPr>
          <a:lstStyle/>
          <a:p>
            <a:r>
              <a:rPr lang="en-US" altLang="zh-CN" b="1" dirty="0">
                <a:solidFill>
                  <a:srgbClr val="98CB55"/>
                </a:solidFill>
              </a:rPr>
              <a:t>2013</a:t>
            </a:r>
            <a:r>
              <a:rPr lang="zh-CN" altLang="en-US" b="1" dirty="0">
                <a:solidFill>
                  <a:srgbClr val="98CB55"/>
                </a:solidFill>
              </a:rPr>
              <a:t>年中国整形人数已达到</a:t>
            </a:r>
            <a:r>
              <a:rPr lang="en-US" altLang="zh-CN" b="1" dirty="0">
                <a:solidFill>
                  <a:srgbClr val="98CB55"/>
                </a:solidFill>
              </a:rPr>
              <a:t>1000</a:t>
            </a:r>
            <a:r>
              <a:rPr lang="zh-CN" altLang="en-US" b="1" dirty="0">
                <a:solidFill>
                  <a:srgbClr val="98CB55"/>
                </a:solidFill>
              </a:rPr>
              <a:t>万，中国医美市场规模已经超过 </a:t>
            </a:r>
            <a:r>
              <a:rPr lang="en-US" altLang="zh-CN" b="1" dirty="0">
                <a:solidFill>
                  <a:srgbClr val="98CB55"/>
                </a:solidFill>
              </a:rPr>
              <a:t>500 </a:t>
            </a:r>
            <a:r>
              <a:rPr lang="zh-CN" altLang="en-US" b="1" dirty="0">
                <a:solidFill>
                  <a:srgbClr val="98CB55"/>
                </a:solidFill>
              </a:rPr>
              <a:t>亿，行业增速在 </a:t>
            </a:r>
            <a:r>
              <a:rPr lang="en-US" altLang="zh-CN" b="1" dirty="0">
                <a:solidFill>
                  <a:srgbClr val="98CB55"/>
                </a:solidFill>
              </a:rPr>
              <a:t>15%-30%</a:t>
            </a:r>
            <a:r>
              <a:rPr lang="zh-CN" altLang="en-US" b="1" dirty="0">
                <a:solidFill>
                  <a:srgbClr val="98CB55"/>
                </a:solidFill>
              </a:rPr>
              <a:t>左右。</a:t>
            </a:r>
            <a:r>
              <a:rPr lang="en-US" altLang="zh-CN" b="1" dirty="0">
                <a:solidFill>
                  <a:srgbClr val="98CB55"/>
                </a:solidFill>
              </a:rPr>
              <a:t>(</a:t>
            </a:r>
            <a:r>
              <a:rPr lang="zh-CN" altLang="en-US" b="1" dirty="0">
                <a:solidFill>
                  <a:srgbClr val="98CB55"/>
                </a:solidFill>
              </a:rPr>
              <a:t>下图为美国、韩国、中国医美行业的各维度对比</a:t>
            </a:r>
            <a:r>
              <a:rPr lang="en-US" altLang="zh-CN" b="1" dirty="0">
                <a:solidFill>
                  <a:srgbClr val="98CB55"/>
                </a:solidFill>
              </a:rPr>
              <a:t>)</a:t>
            </a:r>
            <a:endParaRPr lang="zh-CN" altLang="en-US" b="1" dirty="0">
              <a:solidFill>
                <a:srgbClr val="98CB55"/>
              </a:solidFill>
            </a:endParaRPr>
          </a:p>
        </p:txBody>
      </p:sp>
      <p:pic>
        <p:nvPicPr>
          <p:cNvPr id="10" name="内容占位符 9"/>
          <p:cNvPicPr>
            <a:picLocks noGrp="1" noChangeAspect="1"/>
          </p:cNvPicPr>
          <p:nvPr>
            <p:ph idx="1"/>
          </p:nvPr>
        </p:nvPicPr>
        <p:blipFill>
          <a:blip r:embed="rId2"/>
          <a:stretch>
            <a:fillRect/>
          </a:stretch>
        </p:blipFill>
        <p:spPr>
          <a:xfrm>
            <a:off x="930909" y="3451538"/>
            <a:ext cx="9410660" cy="2993021"/>
          </a:xfrm>
          <a:prstGeom prst="rect">
            <a:avLst/>
          </a:prstGeom>
        </p:spPr>
      </p:pic>
      <p:sp>
        <p:nvSpPr>
          <p:cNvPr id="4" name="文本框 3"/>
          <p:cNvSpPr txBox="1"/>
          <p:nvPr/>
        </p:nvSpPr>
        <p:spPr>
          <a:xfrm>
            <a:off x="930910" y="6449543"/>
            <a:ext cx="2572144" cy="253916"/>
          </a:xfrm>
          <a:prstGeom prst="rect">
            <a:avLst/>
          </a:prstGeom>
          <a:noFill/>
        </p:spPr>
        <p:txBody>
          <a:bodyPr wrap="square" rtlCol="0">
            <a:spAutoFit/>
          </a:bodyPr>
          <a:lstStyle/>
          <a:p>
            <a:r>
              <a:rPr lang="zh-CN" altLang="en-US" sz="1050" b="1" dirty="0">
                <a:solidFill>
                  <a:srgbClr val="98CB55"/>
                </a:solidFill>
              </a:rPr>
              <a:t>图表来源</a:t>
            </a:r>
            <a:r>
              <a:rPr lang="en-US" altLang="zh-CN" sz="1050" b="1" dirty="0">
                <a:solidFill>
                  <a:srgbClr val="98CB55"/>
                </a:solidFill>
              </a:rPr>
              <a:t>:</a:t>
            </a:r>
            <a:r>
              <a:rPr lang="zh-CN" altLang="en-US" sz="1050" b="1" dirty="0">
                <a:solidFill>
                  <a:srgbClr val="98CB55"/>
                </a:solidFill>
              </a:rPr>
              <a:t>清科</a:t>
            </a:r>
            <a:r>
              <a:rPr lang="en-US" altLang="zh-CN" sz="1050" b="1" dirty="0">
                <a:solidFill>
                  <a:srgbClr val="98CB55"/>
                </a:solidFill>
              </a:rPr>
              <a:t>2016</a:t>
            </a:r>
            <a:r>
              <a:rPr lang="zh-CN" altLang="en-US" sz="1050" b="1" dirty="0">
                <a:solidFill>
                  <a:srgbClr val="98CB55"/>
                </a:solidFill>
              </a:rPr>
              <a:t>医美行业研究报告</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19911" y="357933"/>
            <a:ext cx="7275195" cy="494665"/>
          </a:xfrm>
        </p:spPr>
        <p:txBody>
          <a:bodyPr>
            <a:noAutofit/>
          </a:bodyPr>
          <a:lstStyle/>
          <a:p>
            <a:r>
              <a:rPr lang="zh-CN" altLang="en-US" sz="2400" b="1" dirty="0">
                <a:solidFill>
                  <a:srgbClr val="64B62E"/>
                </a:solidFill>
              </a:rPr>
              <a:t>医疗美容正处于行业快速成长期</a:t>
            </a:r>
          </a:p>
        </p:txBody>
      </p:sp>
      <p:pic>
        <p:nvPicPr>
          <p:cNvPr id="6" name="图片 5"/>
          <p:cNvPicPr>
            <a:picLocks noChangeAspect="1"/>
          </p:cNvPicPr>
          <p:nvPr/>
        </p:nvPicPr>
        <p:blipFill>
          <a:blip r:embed="rId2"/>
          <a:stretch>
            <a:fillRect/>
          </a:stretch>
        </p:blipFill>
        <p:spPr>
          <a:xfrm>
            <a:off x="775110" y="2043061"/>
            <a:ext cx="6681758" cy="4629250"/>
          </a:xfrm>
          <a:prstGeom prst="rect">
            <a:avLst/>
          </a:prstGeom>
        </p:spPr>
      </p:pic>
      <p:sp>
        <p:nvSpPr>
          <p:cNvPr id="3" name="文本框 2"/>
          <p:cNvSpPr txBox="1"/>
          <p:nvPr/>
        </p:nvSpPr>
        <p:spPr>
          <a:xfrm>
            <a:off x="1219911" y="1165640"/>
            <a:ext cx="7988483" cy="646331"/>
          </a:xfrm>
          <a:prstGeom prst="rect">
            <a:avLst/>
          </a:prstGeom>
          <a:noFill/>
        </p:spPr>
        <p:txBody>
          <a:bodyPr wrap="square" rtlCol="0">
            <a:spAutoFit/>
          </a:bodyPr>
          <a:lstStyle/>
          <a:p>
            <a:r>
              <a:rPr lang="zh-CN" altLang="en-US" b="1" dirty="0">
                <a:solidFill>
                  <a:srgbClr val="98CB55"/>
                </a:solidFill>
              </a:rPr>
              <a:t>相比于处于概念导入期的基因</a:t>
            </a:r>
            <a:r>
              <a:rPr lang="zh-CN" altLang="en-US" b="1" dirty="0" smtClean="0">
                <a:solidFill>
                  <a:srgbClr val="98CB55"/>
                </a:solidFill>
              </a:rPr>
              <a:t>筛查</a:t>
            </a:r>
            <a:r>
              <a:rPr lang="zh-CN" altLang="en-US" b="1" dirty="0">
                <a:solidFill>
                  <a:srgbClr val="98CB55"/>
                </a:solidFill>
              </a:rPr>
              <a:t>和</a:t>
            </a:r>
            <a:r>
              <a:rPr lang="zh-CN" altLang="en-US" b="1" dirty="0" smtClean="0">
                <a:solidFill>
                  <a:srgbClr val="98CB55"/>
                </a:solidFill>
              </a:rPr>
              <a:t>干细胞</a:t>
            </a:r>
            <a:r>
              <a:rPr lang="zh-CN" altLang="en-US" b="1" dirty="0">
                <a:solidFill>
                  <a:srgbClr val="98CB55"/>
                </a:solidFill>
              </a:rPr>
              <a:t>治疗、和处于成熟期的辅助用药、中药医药剂等医疗行业，中国的医疗美容正处于高速发展的成长期</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59815" y="327608"/>
            <a:ext cx="8845325" cy="501751"/>
          </a:xfrm>
        </p:spPr>
        <p:txBody>
          <a:bodyPr>
            <a:noAutofit/>
          </a:bodyPr>
          <a:lstStyle/>
          <a:p>
            <a:r>
              <a:rPr lang="zh-CN" altLang="en-US" sz="2400" b="1" dirty="0">
                <a:solidFill>
                  <a:srgbClr val="64B62E"/>
                </a:solidFill>
                <a:latin typeface="+mj-ea"/>
              </a:rPr>
              <a:t>医美</a:t>
            </a:r>
            <a:r>
              <a:rPr lang="en-US" altLang="zh-CN" sz="2400" b="1" dirty="0">
                <a:solidFill>
                  <a:srgbClr val="64B62E"/>
                </a:solidFill>
                <a:latin typeface="+mj-ea"/>
              </a:rPr>
              <a:t>O2O</a:t>
            </a:r>
            <a:r>
              <a:rPr lang="zh-CN" altLang="en-US" sz="2400" b="1" dirty="0">
                <a:solidFill>
                  <a:srgbClr val="64B62E"/>
                </a:solidFill>
                <a:latin typeface="+mj-ea"/>
              </a:rPr>
              <a:t>创业公司</a:t>
            </a:r>
          </a:p>
        </p:txBody>
      </p:sp>
      <p:sp>
        <p:nvSpPr>
          <p:cNvPr id="9" name="文本框 8"/>
          <p:cNvSpPr txBox="1"/>
          <p:nvPr/>
        </p:nvSpPr>
        <p:spPr>
          <a:xfrm>
            <a:off x="1059815" y="4203700"/>
            <a:ext cx="6286500" cy="365760"/>
          </a:xfrm>
          <a:prstGeom prst="rect">
            <a:avLst/>
          </a:prstGeom>
          <a:noFill/>
        </p:spPr>
        <p:txBody>
          <a:bodyPr wrap="square" rtlCol="0">
            <a:spAutoFit/>
          </a:bodyPr>
          <a:lstStyle/>
          <a:p>
            <a:r>
              <a:rPr lang="zh-CN" altLang="en-US"/>
              <a:t>将右侧公司信息整理成列表</a:t>
            </a:r>
          </a:p>
        </p:txBody>
      </p:sp>
      <p:graphicFrame>
        <p:nvGraphicFramePr>
          <p:cNvPr id="6" name="内容占位符 5"/>
          <p:cNvGraphicFramePr>
            <a:graphicFrameLocks noGrp="1"/>
          </p:cNvGraphicFramePr>
          <p:nvPr>
            <p:ph idx="1"/>
            <p:extLst>
              <p:ext uri="{D42A27DB-BD31-4B8C-83A1-F6EECF244321}">
                <p14:modId xmlns:p14="http://schemas.microsoft.com/office/powerpoint/2010/main" val="2489655784"/>
              </p:ext>
            </p:extLst>
          </p:nvPr>
        </p:nvGraphicFramePr>
        <p:xfrm>
          <a:off x="1056381" y="1323462"/>
          <a:ext cx="6452767" cy="5169374"/>
        </p:xfrm>
        <a:graphic>
          <a:graphicData uri="http://schemas.openxmlformats.org/drawingml/2006/table">
            <a:tbl>
              <a:tblPr firstRow="1" bandRow="1">
                <a:tableStyleId>{5C22544A-7EE6-4342-B048-85BDC9FD1C3A}</a:tableStyleId>
              </a:tblPr>
              <a:tblGrid>
                <a:gridCol w="1290553">
                  <a:extLst>
                    <a:ext uri="{9D8B030D-6E8A-4147-A177-3AD203B41FA5}">
                      <a16:colId xmlns:a16="http://schemas.microsoft.com/office/drawing/2014/main" xmlns="" val="20000"/>
                    </a:ext>
                  </a:extLst>
                </a:gridCol>
                <a:gridCol w="1290553">
                  <a:extLst>
                    <a:ext uri="{9D8B030D-6E8A-4147-A177-3AD203B41FA5}">
                      <a16:colId xmlns:a16="http://schemas.microsoft.com/office/drawing/2014/main" xmlns="" val="20001"/>
                    </a:ext>
                  </a:extLst>
                </a:gridCol>
                <a:gridCol w="1404630">
                  <a:extLst>
                    <a:ext uri="{9D8B030D-6E8A-4147-A177-3AD203B41FA5}">
                      <a16:colId xmlns:a16="http://schemas.microsoft.com/office/drawing/2014/main" xmlns="" val="20002"/>
                    </a:ext>
                  </a:extLst>
                </a:gridCol>
                <a:gridCol w="1176478">
                  <a:extLst>
                    <a:ext uri="{9D8B030D-6E8A-4147-A177-3AD203B41FA5}">
                      <a16:colId xmlns:a16="http://schemas.microsoft.com/office/drawing/2014/main" xmlns="" val="20003"/>
                    </a:ext>
                  </a:extLst>
                </a:gridCol>
                <a:gridCol w="1290553">
                  <a:extLst>
                    <a:ext uri="{9D8B030D-6E8A-4147-A177-3AD203B41FA5}">
                      <a16:colId xmlns:a16="http://schemas.microsoft.com/office/drawing/2014/main" xmlns="" val="20004"/>
                    </a:ext>
                  </a:extLst>
                </a:gridCol>
              </a:tblGrid>
              <a:tr h="364047">
                <a:tc>
                  <a:txBody>
                    <a:bodyPr/>
                    <a:lstStyle/>
                    <a:p>
                      <a:r>
                        <a:rPr lang="zh-CN" altLang="en-US" sz="1600" dirty="0"/>
                        <a:t>公司名称</a:t>
                      </a:r>
                    </a:p>
                  </a:txBody>
                  <a:tcPr/>
                </a:tc>
                <a:tc>
                  <a:txBody>
                    <a:bodyPr/>
                    <a:lstStyle/>
                    <a:p>
                      <a:r>
                        <a:rPr lang="zh-CN" altLang="en-US" sz="1600" dirty="0"/>
                        <a:t>成立时间</a:t>
                      </a:r>
                    </a:p>
                  </a:txBody>
                  <a:tcPr/>
                </a:tc>
                <a:tc>
                  <a:txBody>
                    <a:bodyPr/>
                    <a:lstStyle/>
                    <a:p>
                      <a:r>
                        <a:rPr lang="zh-CN" altLang="en-US" sz="1600" dirty="0" smtClean="0"/>
                        <a:t>最近融资时间</a:t>
                      </a:r>
                      <a:endParaRPr lang="zh-CN" altLang="en-US" sz="1600" dirty="0"/>
                    </a:p>
                  </a:txBody>
                  <a:tcPr/>
                </a:tc>
                <a:tc>
                  <a:txBody>
                    <a:bodyPr/>
                    <a:lstStyle/>
                    <a:p>
                      <a:r>
                        <a:rPr lang="zh-CN" altLang="en-US" sz="1600" dirty="0"/>
                        <a:t>目前所处阶段</a:t>
                      </a:r>
                    </a:p>
                  </a:txBody>
                  <a:tcPr/>
                </a:tc>
                <a:tc>
                  <a:txBody>
                    <a:bodyPr/>
                    <a:lstStyle/>
                    <a:p>
                      <a:r>
                        <a:rPr lang="zh-CN" altLang="en-US" sz="1600" dirty="0" smtClean="0"/>
                        <a:t>最近一轮融资</a:t>
                      </a:r>
                      <a:r>
                        <a:rPr lang="zh-CN" altLang="en-US" sz="1600" dirty="0"/>
                        <a:t>金额</a:t>
                      </a:r>
                    </a:p>
                  </a:txBody>
                  <a:tcPr/>
                </a:tc>
                <a:extLst>
                  <a:ext uri="{0D108BD9-81ED-4DB2-BD59-A6C34878D82A}">
                    <a16:rowId xmlns:a16="http://schemas.microsoft.com/office/drawing/2014/main" xmlns="" val="10000"/>
                  </a:ext>
                </a:extLst>
              </a:tr>
              <a:tr h="687955">
                <a:tc>
                  <a:txBody>
                    <a:bodyPr/>
                    <a:lstStyle/>
                    <a:p>
                      <a:r>
                        <a:rPr lang="zh-CN" altLang="en-US" sz="1600" dirty="0"/>
                        <a:t>新氧网</a:t>
                      </a:r>
                    </a:p>
                  </a:txBody>
                  <a:tcPr/>
                </a:tc>
                <a:tc>
                  <a:txBody>
                    <a:bodyPr/>
                    <a:lstStyle/>
                    <a:p>
                      <a:r>
                        <a:rPr lang="en-US" altLang="zh-CN" sz="1600" dirty="0"/>
                        <a:t>2013.8</a:t>
                      </a:r>
                      <a:endParaRPr lang="zh-CN" altLang="en-US" sz="1600" dirty="0"/>
                    </a:p>
                  </a:txBody>
                  <a:tcPr/>
                </a:tc>
                <a:tc>
                  <a:txBody>
                    <a:bodyPr/>
                    <a:lstStyle/>
                    <a:p>
                      <a:r>
                        <a:rPr lang="en-US" altLang="zh-CN" sz="1600" dirty="0"/>
                        <a:t>2016-3-14</a:t>
                      </a:r>
                      <a:endParaRPr lang="zh-CN" altLang="en-US" sz="1600" dirty="0"/>
                    </a:p>
                  </a:txBody>
                  <a:tcPr/>
                </a:tc>
                <a:tc>
                  <a:txBody>
                    <a:bodyPr/>
                    <a:lstStyle/>
                    <a:p>
                      <a:r>
                        <a:rPr lang="en-US" altLang="zh-CN" sz="1600" dirty="0"/>
                        <a:t>C</a:t>
                      </a:r>
                      <a:r>
                        <a:rPr lang="zh-CN" altLang="en-US" sz="1600" dirty="0"/>
                        <a:t>轮</a:t>
                      </a:r>
                    </a:p>
                  </a:txBody>
                  <a:tcPr/>
                </a:tc>
                <a:tc>
                  <a:txBody>
                    <a:bodyPr/>
                    <a:lstStyle/>
                    <a:p>
                      <a:r>
                        <a:rPr lang="en-US" altLang="zh-CN" sz="1600" dirty="0"/>
                        <a:t>5000</a:t>
                      </a:r>
                      <a:r>
                        <a:rPr lang="zh-CN" altLang="en-US" sz="1600" dirty="0"/>
                        <a:t>万美元</a:t>
                      </a:r>
                    </a:p>
                  </a:txBody>
                  <a:tcPr/>
                </a:tc>
                <a:extLst>
                  <a:ext uri="{0D108BD9-81ED-4DB2-BD59-A6C34878D82A}">
                    <a16:rowId xmlns:a16="http://schemas.microsoft.com/office/drawing/2014/main" xmlns="" val="10001"/>
                  </a:ext>
                </a:extLst>
              </a:tr>
              <a:tr h="619847">
                <a:tc>
                  <a:txBody>
                    <a:bodyPr/>
                    <a:lstStyle/>
                    <a:p>
                      <a:r>
                        <a:rPr lang="zh-CN" altLang="en-US" sz="1600" dirty="0"/>
                        <a:t>更美</a:t>
                      </a:r>
                    </a:p>
                  </a:txBody>
                  <a:tcPr/>
                </a:tc>
                <a:tc>
                  <a:txBody>
                    <a:bodyPr/>
                    <a:lstStyle/>
                    <a:p>
                      <a:r>
                        <a:rPr lang="en-US" altLang="zh-CN" sz="1600" dirty="0"/>
                        <a:t>2013.5</a:t>
                      </a:r>
                      <a:endParaRPr lang="zh-CN" altLang="en-US" sz="1600" dirty="0"/>
                    </a:p>
                  </a:txBody>
                  <a:tcPr/>
                </a:tc>
                <a:tc>
                  <a:txBody>
                    <a:bodyPr/>
                    <a:lstStyle/>
                    <a:p>
                      <a:r>
                        <a:rPr lang="en-US" altLang="zh-CN" sz="1600" dirty="0"/>
                        <a:t>2016-8-2</a:t>
                      </a:r>
                      <a:endParaRPr lang="zh-CN" altLang="en-US" sz="1600" dirty="0"/>
                    </a:p>
                  </a:txBody>
                  <a:tcPr/>
                </a:tc>
                <a:tc>
                  <a:txBody>
                    <a:bodyPr/>
                    <a:lstStyle/>
                    <a:p>
                      <a:r>
                        <a:rPr lang="en-US" altLang="zh-CN" sz="1600" dirty="0"/>
                        <a:t>C</a:t>
                      </a:r>
                      <a:r>
                        <a:rPr lang="zh-CN" altLang="en-US" sz="1600" dirty="0"/>
                        <a:t>轮</a:t>
                      </a:r>
                    </a:p>
                  </a:txBody>
                  <a:tcPr/>
                </a:tc>
                <a:tc>
                  <a:txBody>
                    <a:bodyPr/>
                    <a:lstStyle/>
                    <a:p>
                      <a:r>
                        <a:rPr lang="en-US" altLang="zh-CN" sz="1600" dirty="0"/>
                        <a:t>3.45</a:t>
                      </a:r>
                      <a:r>
                        <a:rPr lang="zh-CN" altLang="en-US" sz="1600" dirty="0"/>
                        <a:t>亿人民币</a:t>
                      </a:r>
                    </a:p>
                  </a:txBody>
                  <a:tcPr/>
                </a:tc>
                <a:extLst>
                  <a:ext uri="{0D108BD9-81ED-4DB2-BD59-A6C34878D82A}">
                    <a16:rowId xmlns:a16="http://schemas.microsoft.com/office/drawing/2014/main" xmlns="" val="10002"/>
                  </a:ext>
                </a:extLst>
              </a:tr>
              <a:tr h="619847">
                <a:tc>
                  <a:txBody>
                    <a:bodyPr/>
                    <a:lstStyle/>
                    <a:p>
                      <a:r>
                        <a:rPr lang="zh-CN" altLang="en-US" sz="1600" dirty="0"/>
                        <a:t>悦美网</a:t>
                      </a:r>
                    </a:p>
                  </a:txBody>
                  <a:tcPr/>
                </a:tc>
                <a:tc>
                  <a:txBody>
                    <a:bodyPr/>
                    <a:lstStyle/>
                    <a:p>
                      <a:r>
                        <a:rPr lang="en-US" altLang="zh-CN" sz="1600" dirty="0"/>
                        <a:t>2012.2</a:t>
                      </a:r>
                      <a:endParaRPr lang="zh-CN" altLang="en-US" sz="1600" dirty="0"/>
                    </a:p>
                  </a:txBody>
                  <a:tcPr/>
                </a:tc>
                <a:tc>
                  <a:txBody>
                    <a:bodyPr/>
                    <a:lstStyle/>
                    <a:p>
                      <a:r>
                        <a:rPr lang="en-US" altLang="zh-CN" sz="1600" dirty="0"/>
                        <a:t>2016-4-21</a:t>
                      </a:r>
                      <a:endParaRPr lang="zh-CN" altLang="en-US" sz="1600" dirty="0"/>
                    </a:p>
                  </a:txBody>
                  <a:tcPr/>
                </a:tc>
                <a:tc>
                  <a:txBody>
                    <a:bodyPr/>
                    <a:lstStyle/>
                    <a:p>
                      <a:r>
                        <a:rPr lang="en-US" altLang="zh-CN" sz="1600" dirty="0"/>
                        <a:t>B</a:t>
                      </a:r>
                      <a:r>
                        <a:rPr lang="zh-CN" altLang="en-US" sz="1600" dirty="0"/>
                        <a:t>轮</a:t>
                      </a:r>
                    </a:p>
                  </a:txBody>
                  <a:tcPr/>
                </a:tc>
                <a:tc>
                  <a:txBody>
                    <a:bodyPr/>
                    <a:lstStyle/>
                    <a:p>
                      <a:r>
                        <a:rPr lang="en-US" altLang="zh-CN" sz="1600" dirty="0"/>
                        <a:t>1.1</a:t>
                      </a:r>
                      <a:r>
                        <a:rPr lang="zh-CN" altLang="en-US" sz="1600" dirty="0"/>
                        <a:t>亿人民币</a:t>
                      </a:r>
                    </a:p>
                  </a:txBody>
                  <a:tcPr/>
                </a:tc>
                <a:extLst>
                  <a:ext uri="{0D108BD9-81ED-4DB2-BD59-A6C34878D82A}">
                    <a16:rowId xmlns:a16="http://schemas.microsoft.com/office/drawing/2014/main" xmlns="" val="10003"/>
                  </a:ext>
                </a:extLst>
              </a:tr>
              <a:tr h="627743">
                <a:tc>
                  <a:txBody>
                    <a:bodyPr/>
                    <a:lstStyle/>
                    <a:p>
                      <a:r>
                        <a:rPr lang="zh-CN" altLang="en-US" sz="1600" dirty="0"/>
                        <a:t>美黛拉</a:t>
                      </a:r>
                    </a:p>
                  </a:txBody>
                  <a:tcPr/>
                </a:tc>
                <a:tc>
                  <a:txBody>
                    <a:bodyPr/>
                    <a:lstStyle/>
                    <a:p>
                      <a:r>
                        <a:rPr lang="en-US" altLang="zh-CN" sz="1600" dirty="0"/>
                        <a:t>2014.8</a:t>
                      </a:r>
                      <a:endParaRPr lang="zh-CN" altLang="en-US" sz="1600" dirty="0"/>
                    </a:p>
                  </a:txBody>
                  <a:tcPr/>
                </a:tc>
                <a:tc>
                  <a:txBody>
                    <a:bodyPr/>
                    <a:lstStyle/>
                    <a:p>
                      <a:r>
                        <a:rPr lang="en-US" altLang="zh-CN" sz="1600" dirty="0"/>
                        <a:t>2016-3-21</a:t>
                      </a:r>
                      <a:endParaRPr lang="zh-CN" altLang="en-US" sz="1600" dirty="0"/>
                    </a:p>
                  </a:txBody>
                  <a:tcPr/>
                </a:tc>
                <a:tc>
                  <a:txBody>
                    <a:bodyPr/>
                    <a:lstStyle/>
                    <a:p>
                      <a:r>
                        <a:rPr lang="en-US" altLang="zh-CN" sz="1600" dirty="0"/>
                        <a:t>B</a:t>
                      </a:r>
                      <a:r>
                        <a:rPr lang="zh-CN" altLang="en-US" sz="1600" dirty="0"/>
                        <a:t>轮</a:t>
                      </a:r>
                    </a:p>
                  </a:txBody>
                  <a:tcPr/>
                </a:tc>
                <a:tc>
                  <a:txBody>
                    <a:bodyPr/>
                    <a:lstStyle/>
                    <a:p>
                      <a:r>
                        <a:rPr lang="en-US" altLang="zh-CN" sz="1600" dirty="0"/>
                        <a:t>1200</a:t>
                      </a:r>
                      <a:r>
                        <a:rPr lang="zh-CN" altLang="en-US" sz="1600" dirty="0"/>
                        <a:t>万美元</a:t>
                      </a:r>
                    </a:p>
                  </a:txBody>
                  <a:tcPr/>
                </a:tc>
                <a:extLst>
                  <a:ext uri="{0D108BD9-81ED-4DB2-BD59-A6C34878D82A}">
                    <a16:rowId xmlns:a16="http://schemas.microsoft.com/office/drawing/2014/main" xmlns="" val="10004"/>
                  </a:ext>
                </a:extLst>
              </a:tr>
              <a:tr h="691087">
                <a:tc>
                  <a:txBody>
                    <a:bodyPr/>
                    <a:lstStyle/>
                    <a:p>
                      <a:r>
                        <a:rPr lang="zh-CN" altLang="en-US" sz="1600" dirty="0"/>
                        <a:t>美丽美</a:t>
                      </a:r>
                      <a:r>
                        <a:rPr lang="en-US" altLang="zh-CN" sz="1600" dirty="0"/>
                        <a:t>(</a:t>
                      </a:r>
                      <a:r>
                        <a:rPr lang="zh-CN" altLang="en-US" sz="1600" dirty="0"/>
                        <a:t>美丽神器</a:t>
                      </a:r>
                      <a:r>
                        <a:rPr lang="en-US" altLang="zh-CN" sz="1600" dirty="0"/>
                        <a:t>)</a:t>
                      </a:r>
                      <a:endParaRPr lang="zh-CN" altLang="en-US" sz="1600" dirty="0"/>
                    </a:p>
                  </a:txBody>
                  <a:tcPr/>
                </a:tc>
                <a:tc>
                  <a:txBody>
                    <a:bodyPr/>
                    <a:lstStyle/>
                    <a:p>
                      <a:r>
                        <a:rPr lang="en-US" altLang="zh-CN" sz="1600" dirty="0"/>
                        <a:t>2013.5</a:t>
                      </a:r>
                      <a:endParaRPr lang="zh-CN" altLang="en-US" sz="1600" dirty="0"/>
                    </a:p>
                  </a:txBody>
                  <a:tcPr/>
                </a:tc>
                <a:tc>
                  <a:txBody>
                    <a:bodyPr/>
                    <a:lstStyle/>
                    <a:p>
                      <a:r>
                        <a:rPr lang="en-US" altLang="zh-CN" sz="1600" dirty="0"/>
                        <a:t>2016-3-23</a:t>
                      </a:r>
                      <a:endParaRPr lang="zh-CN" altLang="en-US" sz="1600" dirty="0"/>
                    </a:p>
                  </a:txBody>
                  <a:tcPr/>
                </a:tc>
                <a:tc>
                  <a:txBody>
                    <a:bodyPr/>
                    <a:lstStyle/>
                    <a:p>
                      <a:r>
                        <a:rPr lang="en-US" altLang="zh-CN" sz="1600" dirty="0"/>
                        <a:t>B</a:t>
                      </a:r>
                      <a:r>
                        <a:rPr lang="zh-CN" altLang="en-US" sz="1600" dirty="0"/>
                        <a:t>轮</a:t>
                      </a:r>
                    </a:p>
                  </a:txBody>
                  <a:tcPr/>
                </a:tc>
                <a:tc>
                  <a:txBody>
                    <a:bodyPr/>
                    <a:lstStyle/>
                    <a:p>
                      <a:r>
                        <a:rPr lang="zh-CN" altLang="en-US" sz="1600" dirty="0" smtClean="0"/>
                        <a:t>数千万美元</a:t>
                      </a:r>
                      <a:endParaRPr lang="zh-CN" altLang="en-US" sz="1600" dirty="0"/>
                    </a:p>
                  </a:txBody>
                  <a:tcPr/>
                </a:tc>
                <a:extLst>
                  <a:ext uri="{0D108BD9-81ED-4DB2-BD59-A6C34878D82A}">
                    <a16:rowId xmlns:a16="http://schemas.microsoft.com/office/drawing/2014/main" xmlns="" val="10005"/>
                  </a:ext>
                </a:extLst>
              </a:tr>
              <a:tr h="730335">
                <a:tc>
                  <a:txBody>
                    <a:bodyPr/>
                    <a:lstStyle/>
                    <a:p>
                      <a:r>
                        <a:rPr lang="zh-CN" altLang="en-US" sz="1600" dirty="0"/>
                        <a:t>美呗</a:t>
                      </a:r>
                      <a:r>
                        <a:rPr lang="en-US" altLang="zh-CN" sz="1600" dirty="0"/>
                        <a:t>(</a:t>
                      </a:r>
                      <a:r>
                        <a:rPr lang="zh-CN" altLang="en-US" sz="1600" dirty="0"/>
                        <a:t>美尔贝</a:t>
                      </a:r>
                      <a:r>
                        <a:rPr lang="en-US" altLang="zh-CN" sz="1600" dirty="0"/>
                        <a:t>)</a:t>
                      </a:r>
                      <a:endParaRPr lang="zh-CN" altLang="en-US" sz="1600" dirty="0"/>
                    </a:p>
                  </a:txBody>
                  <a:tcPr/>
                </a:tc>
                <a:tc>
                  <a:txBody>
                    <a:bodyPr/>
                    <a:lstStyle/>
                    <a:p>
                      <a:r>
                        <a:rPr lang="en-US" altLang="zh-CN" sz="1600" dirty="0"/>
                        <a:t>2011.1</a:t>
                      </a:r>
                      <a:endParaRPr lang="zh-CN" altLang="en-US" sz="1600" dirty="0"/>
                    </a:p>
                  </a:txBody>
                  <a:tcPr/>
                </a:tc>
                <a:tc>
                  <a:txBody>
                    <a:bodyPr/>
                    <a:lstStyle/>
                    <a:p>
                      <a:r>
                        <a:rPr lang="en-US" altLang="zh-CN" sz="1600" dirty="0"/>
                        <a:t>2015-1-30</a:t>
                      </a:r>
                      <a:endParaRPr lang="zh-CN" altLang="en-US" sz="1600" dirty="0"/>
                    </a:p>
                  </a:txBody>
                  <a:tcPr/>
                </a:tc>
                <a:tc>
                  <a:txBody>
                    <a:bodyPr/>
                    <a:lstStyle/>
                    <a:p>
                      <a:r>
                        <a:rPr lang="en-US" altLang="zh-CN" sz="1600" dirty="0"/>
                        <a:t>A</a:t>
                      </a:r>
                      <a:r>
                        <a:rPr lang="zh-CN" altLang="en-US" sz="1600" dirty="0"/>
                        <a:t>轮</a:t>
                      </a:r>
                    </a:p>
                  </a:txBody>
                  <a:tcPr/>
                </a:tc>
                <a:tc>
                  <a:txBody>
                    <a:bodyPr/>
                    <a:lstStyle/>
                    <a:p>
                      <a:r>
                        <a:rPr lang="en-US" altLang="zh-CN" sz="1600" dirty="0"/>
                        <a:t>2000</a:t>
                      </a:r>
                      <a:r>
                        <a:rPr lang="zh-CN" altLang="en-US" sz="1600" dirty="0"/>
                        <a:t>万人民币</a:t>
                      </a:r>
                    </a:p>
                  </a:txBody>
                  <a:tcPr/>
                </a:tc>
                <a:extLst>
                  <a:ext uri="{0D108BD9-81ED-4DB2-BD59-A6C34878D82A}">
                    <a16:rowId xmlns:a16="http://schemas.microsoft.com/office/drawing/2014/main" xmlns="" val="10006"/>
                  </a:ext>
                </a:extLst>
              </a:tr>
              <a:tr h="613440">
                <a:tc>
                  <a:txBody>
                    <a:bodyPr/>
                    <a:lstStyle/>
                    <a:p>
                      <a:r>
                        <a:rPr lang="zh-CN" altLang="en-US" sz="1600" dirty="0" smtClean="0"/>
                        <a:t>伊美尔</a:t>
                      </a:r>
                      <a:endParaRPr lang="zh-CN" altLang="en-US" sz="1600" dirty="0"/>
                    </a:p>
                  </a:txBody>
                  <a:tcPr/>
                </a:tc>
                <a:tc>
                  <a:txBody>
                    <a:bodyPr/>
                    <a:lstStyle/>
                    <a:p>
                      <a:r>
                        <a:rPr lang="en-US" altLang="zh-CN" sz="1800" b="0" i="0" kern="1200" dirty="0" smtClean="0">
                          <a:solidFill>
                            <a:schemeClr val="dk1"/>
                          </a:solidFill>
                          <a:effectLst/>
                          <a:latin typeface="+mn-lt"/>
                          <a:ea typeface="+mn-ea"/>
                          <a:cs typeface="+mn-cs"/>
                        </a:rPr>
                        <a:t>1997.5</a:t>
                      </a:r>
                      <a:endParaRPr lang="zh-CN" altLang="en-US" sz="1600" dirty="0"/>
                    </a:p>
                  </a:txBody>
                  <a:tcPr/>
                </a:tc>
                <a:tc>
                  <a:txBody>
                    <a:bodyPr/>
                    <a:lstStyle/>
                    <a:p>
                      <a:r>
                        <a:rPr lang="en-US" altLang="zh-CN" sz="1600" dirty="0" smtClean="0"/>
                        <a:t>2016.07.29</a:t>
                      </a:r>
                      <a:endParaRPr lang="zh-CN" altLang="en-US" sz="1600" dirty="0"/>
                    </a:p>
                  </a:txBody>
                  <a:tcPr/>
                </a:tc>
                <a:tc>
                  <a:txBody>
                    <a:bodyPr/>
                    <a:lstStyle/>
                    <a:p>
                      <a:r>
                        <a:rPr lang="zh-CN" altLang="en-US" sz="1600" dirty="0" smtClean="0"/>
                        <a:t>新三板</a:t>
                      </a:r>
                      <a:endParaRPr lang="zh-CN" altLang="en-US" sz="1600" dirty="0"/>
                    </a:p>
                  </a:txBody>
                  <a:tcPr/>
                </a:tc>
                <a:tc>
                  <a:txBody>
                    <a:bodyPr/>
                    <a:lstStyle/>
                    <a:p>
                      <a:r>
                        <a:rPr lang="zh-CN" altLang="en-US" sz="1600" dirty="0" smtClean="0"/>
                        <a:t>数千万人民币</a:t>
                      </a:r>
                      <a:endParaRPr lang="zh-CN" altLang="en-US" sz="1600" dirty="0"/>
                    </a:p>
                  </a:txBody>
                  <a:tcPr/>
                </a:tc>
              </a:tr>
            </a:tbl>
          </a:graphicData>
        </a:graphic>
      </p:graphicFrame>
      <p:pic>
        <p:nvPicPr>
          <p:cNvPr id="33" name="图片 32"/>
          <p:cNvPicPr>
            <a:picLocks noChangeAspect="1"/>
          </p:cNvPicPr>
          <p:nvPr/>
        </p:nvPicPr>
        <p:blipFill>
          <a:blip r:embed="rId2"/>
          <a:stretch>
            <a:fillRect/>
          </a:stretch>
        </p:blipFill>
        <p:spPr>
          <a:xfrm>
            <a:off x="7800360" y="4088508"/>
            <a:ext cx="1047144" cy="895576"/>
          </a:xfrm>
          <a:prstGeom prst="rect">
            <a:avLst/>
          </a:prstGeom>
        </p:spPr>
      </p:pic>
      <p:pic>
        <p:nvPicPr>
          <p:cNvPr id="35" name="图片 34"/>
          <p:cNvPicPr>
            <a:picLocks noChangeAspect="1"/>
          </p:cNvPicPr>
          <p:nvPr/>
        </p:nvPicPr>
        <p:blipFill>
          <a:blip r:embed="rId3"/>
          <a:stretch>
            <a:fillRect/>
          </a:stretch>
        </p:blipFill>
        <p:spPr>
          <a:xfrm>
            <a:off x="7652114" y="1755868"/>
            <a:ext cx="866667" cy="876190"/>
          </a:xfrm>
          <a:prstGeom prst="rect">
            <a:avLst/>
          </a:prstGeom>
        </p:spPr>
      </p:pic>
      <p:pic>
        <p:nvPicPr>
          <p:cNvPr id="36" name="图片 35"/>
          <p:cNvPicPr>
            <a:picLocks noChangeAspect="1"/>
          </p:cNvPicPr>
          <p:nvPr/>
        </p:nvPicPr>
        <p:blipFill>
          <a:blip r:embed="rId4"/>
          <a:stretch>
            <a:fillRect/>
          </a:stretch>
        </p:blipFill>
        <p:spPr>
          <a:xfrm>
            <a:off x="7701461" y="3064464"/>
            <a:ext cx="2104762" cy="666667"/>
          </a:xfrm>
          <a:prstGeom prst="rect">
            <a:avLst/>
          </a:prstGeom>
        </p:spPr>
      </p:pic>
      <p:pic>
        <p:nvPicPr>
          <p:cNvPr id="38" name="图片 37"/>
          <p:cNvPicPr>
            <a:picLocks noChangeAspect="1"/>
          </p:cNvPicPr>
          <p:nvPr/>
        </p:nvPicPr>
        <p:blipFill>
          <a:blip r:embed="rId5"/>
          <a:stretch>
            <a:fillRect/>
          </a:stretch>
        </p:blipFill>
        <p:spPr>
          <a:xfrm>
            <a:off x="10006749" y="1755887"/>
            <a:ext cx="2033933" cy="680965"/>
          </a:xfrm>
          <a:prstGeom prst="rect">
            <a:avLst/>
          </a:prstGeom>
        </p:spPr>
      </p:pic>
      <p:pic>
        <p:nvPicPr>
          <p:cNvPr id="43" name="图片 42"/>
          <p:cNvPicPr>
            <a:picLocks noChangeAspect="1"/>
          </p:cNvPicPr>
          <p:nvPr/>
        </p:nvPicPr>
        <p:blipFill rotWithShape="1">
          <a:blip r:embed="rId6"/>
          <a:srcRect l="9072" t="6587" r="11045"/>
          <a:stretch/>
        </p:blipFill>
        <p:spPr>
          <a:xfrm>
            <a:off x="8801670" y="1716559"/>
            <a:ext cx="1004553" cy="1140139"/>
          </a:xfrm>
          <a:prstGeom prst="rect">
            <a:avLst/>
          </a:prstGeom>
        </p:spPr>
      </p:pic>
      <p:sp>
        <p:nvSpPr>
          <p:cNvPr id="45" name="文本框 44"/>
          <p:cNvSpPr txBox="1"/>
          <p:nvPr/>
        </p:nvSpPr>
        <p:spPr>
          <a:xfrm>
            <a:off x="1057157" y="800242"/>
            <a:ext cx="6863260" cy="523220"/>
          </a:xfrm>
          <a:prstGeom prst="rect">
            <a:avLst/>
          </a:prstGeom>
          <a:noFill/>
        </p:spPr>
        <p:txBody>
          <a:bodyPr wrap="square" rtlCol="0">
            <a:spAutoFit/>
          </a:bodyPr>
          <a:lstStyle/>
          <a:p>
            <a:r>
              <a:rPr lang="zh-CN" altLang="en-US" b="1" dirty="0">
                <a:solidFill>
                  <a:srgbClr val="98CB55"/>
                </a:solidFill>
                <a:latin typeface="+mn-ea"/>
              </a:rPr>
              <a:t>据</a:t>
            </a:r>
            <a:r>
              <a:rPr lang="en-US" altLang="zh-CN" b="1" dirty="0">
                <a:solidFill>
                  <a:srgbClr val="98CB55"/>
                </a:solidFill>
                <a:latin typeface="+mn-ea"/>
              </a:rPr>
              <a:t>IT</a:t>
            </a:r>
            <a:r>
              <a:rPr lang="zh-CN" altLang="en-US" b="1" dirty="0">
                <a:solidFill>
                  <a:srgbClr val="98CB55"/>
                </a:solidFill>
                <a:latin typeface="+mn-ea"/>
              </a:rPr>
              <a:t>桔子统计至</a:t>
            </a:r>
            <a:r>
              <a:rPr lang="en-US" altLang="zh-CN" b="1" dirty="0">
                <a:solidFill>
                  <a:srgbClr val="98CB55"/>
                </a:solidFill>
                <a:latin typeface="+mn-ea"/>
              </a:rPr>
              <a:t>2017-03-21</a:t>
            </a:r>
            <a:r>
              <a:rPr lang="zh-CN" altLang="en-US" b="1" dirty="0">
                <a:solidFill>
                  <a:srgbClr val="98CB55"/>
                </a:solidFill>
                <a:latin typeface="+mn-ea"/>
              </a:rPr>
              <a:t>，目前医美</a:t>
            </a:r>
            <a:r>
              <a:rPr lang="en-US" altLang="zh-CN" b="1" dirty="0">
                <a:solidFill>
                  <a:srgbClr val="98CB55"/>
                </a:solidFill>
                <a:latin typeface="+mn-ea"/>
              </a:rPr>
              <a:t>O2O</a:t>
            </a:r>
            <a:r>
              <a:rPr lang="zh-CN" altLang="en-US" b="1" dirty="0">
                <a:solidFill>
                  <a:srgbClr val="98CB55"/>
                </a:solidFill>
                <a:latin typeface="+mn-ea"/>
              </a:rPr>
              <a:t>公司约有</a:t>
            </a:r>
            <a:r>
              <a:rPr lang="en-US" altLang="zh-CN" sz="2800" b="1" dirty="0">
                <a:solidFill>
                  <a:srgbClr val="98CB55"/>
                </a:solidFill>
                <a:latin typeface="+mn-ea"/>
              </a:rPr>
              <a:t>66</a:t>
            </a:r>
            <a:r>
              <a:rPr lang="zh-CN" altLang="en-US" b="1" dirty="0">
                <a:solidFill>
                  <a:srgbClr val="98CB55"/>
                </a:solidFill>
                <a:latin typeface="+mn-ea"/>
              </a:rPr>
              <a:t>家</a:t>
            </a:r>
            <a:r>
              <a:rPr lang="zh-CN" altLang="en-US" b="1" dirty="0" smtClean="0">
                <a:solidFill>
                  <a:srgbClr val="98CB55"/>
                </a:solidFill>
                <a:latin typeface="+mn-ea"/>
              </a:rPr>
              <a:t>。</a:t>
            </a:r>
            <a:endParaRPr lang="en-US" altLang="zh-CN" b="1" dirty="0">
              <a:solidFill>
                <a:srgbClr val="98CB55"/>
              </a:solidFill>
              <a:latin typeface="+mn-ea"/>
            </a:endParaRPr>
          </a:p>
        </p:txBody>
      </p:sp>
      <p:pic>
        <p:nvPicPr>
          <p:cNvPr id="3" name="图片 2"/>
          <p:cNvPicPr>
            <a:picLocks noChangeAspect="1"/>
          </p:cNvPicPr>
          <p:nvPr/>
        </p:nvPicPr>
        <p:blipFill>
          <a:blip r:embed="rId7"/>
          <a:stretch>
            <a:fillRect/>
          </a:stretch>
        </p:blipFill>
        <p:spPr>
          <a:xfrm>
            <a:off x="10171335" y="2935892"/>
            <a:ext cx="904762" cy="923810"/>
          </a:xfrm>
          <a:prstGeom prst="rect">
            <a:avLst/>
          </a:prstGeom>
        </p:spPr>
      </p:pic>
      <p:pic>
        <p:nvPicPr>
          <p:cNvPr id="4" name="图片 3"/>
          <p:cNvPicPr>
            <a:picLocks noChangeAspect="1"/>
          </p:cNvPicPr>
          <p:nvPr/>
        </p:nvPicPr>
        <p:blipFill>
          <a:blip r:embed="rId8"/>
          <a:stretch>
            <a:fillRect/>
          </a:stretch>
        </p:blipFill>
        <p:spPr>
          <a:xfrm>
            <a:off x="9253842" y="4121200"/>
            <a:ext cx="1150512" cy="86288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88696" y="298561"/>
            <a:ext cx="5099892" cy="613410"/>
          </a:xfrm>
        </p:spPr>
        <p:txBody>
          <a:bodyPr>
            <a:normAutofit/>
          </a:bodyPr>
          <a:lstStyle/>
          <a:p>
            <a:r>
              <a:rPr lang="zh-CN" altLang="en-US" sz="2400" b="1" dirty="0">
                <a:solidFill>
                  <a:srgbClr val="64B62E"/>
                </a:solidFill>
                <a:latin typeface="+mj-ea"/>
              </a:rPr>
              <a:t>传统医美企业</a:t>
            </a:r>
            <a:r>
              <a:rPr lang="en-US" altLang="zh-CN" sz="2400" b="1" dirty="0">
                <a:solidFill>
                  <a:srgbClr val="64B62E"/>
                </a:solidFill>
                <a:latin typeface="+mj-ea"/>
              </a:rPr>
              <a:t>VS</a:t>
            </a:r>
            <a:r>
              <a:rPr lang="zh-CN" altLang="en-US" sz="2400" b="1" dirty="0">
                <a:solidFill>
                  <a:srgbClr val="64B62E"/>
                </a:solidFill>
                <a:latin typeface="+mj-ea"/>
              </a:rPr>
              <a:t>医美</a:t>
            </a:r>
            <a:r>
              <a:rPr lang="en-US" altLang="zh-CN" sz="2400" b="1" dirty="0" smtClean="0">
                <a:solidFill>
                  <a:srgbClr val="64B62E"/>
                </a:solidFill>
                <a:latin typeface="+mj-ea"/>
              </a:rPr>
              <a:t>O2O</a:t>
            </a:r>
            <a:r>
              <a:rPr lang="zh-CN" altLang="en-US" sz="2400" b="1" dirty="0" smtClean="0">
                <a:solidFill>
                  <a:srgbClr val="64B62E"/>
                </a:solidFill>
                <a:latin typeface="+mj-ea"/>
              </a:rPr>
              <a:t>企业</a:t>
            </a:r>
            <a:endParaRPr lang="zh-CN" altLang="en-US" sz="2400" b="1" dirty="0">
              <a:solidFill>
                <a:srgbClr val="64B62E"/>
              </a:solidFill>
              <a:latin typeface="+mj-ea"/>
            </a:endParaRPr>
          </a:p>
        </p:txBody>
      </p:sp>
      <p:sp>
        <p:nvSpPr>
          <p:cNvPr id="29" name="矩形 28"/>
          <p:cNvSpPr/>
          <p:nvPr/>
        </p:nvSpPr>
        <p:spPr>
          <a:xfrm>
            <a:off x="988695" y="911971"/>
            <a:ext cx="8694829" cy="1754326"/>
          </a:xfrm>
          <a:prstGeom prst="rect">
            <a:avLst/>
          </a:prstGeom>
        </p:spPr>
        <p:txBody>
          <a:bodyPr wrap="square">
            <a:spAutoFit/>
          </a:bodyPr>
          <a:lstStyle/>
          <a:p>
            <a:r>
              <a:rPr lang="zh-CN" altLang="en-US" dirty="0">
                <a:solidFill>
                  <a:srgbClr val="98CB55"/>
                </a:solidFill>
                <a:latin typeface="宋体" panose="02010600030101010101" pitchFamily="2" charset="-122"/>
              </a:rPr>
              <a:t>医美机构自身已做过触网尝试，大型医美集团都已设立了自己的官网，打造医师品牌和医美方案品牌。但由于医美机构自身官</a:t>
            </a:r>
            <a:r>
              <a:rPr lang="zh-CN" altLang="en-US" dirty="0" smtClean="0">
                <a:solidFill>
                  <a:srgbClr val="98CB55"/>
                </a:solidFill>
                <a:latin typeface="宋体" panose="02010600030101010101" pitchFamily="2" charset="-122"/>
              </a:rPr>
              <a:t>网用户少，粘度低，功能内容都很简单，品牌介绍难以</a:t>
            </a:r>
            <a:r>
              <a:rPr lang="zh-CN" altLang="en-US" dirty="0">
                <a:solidFill>
                  <a:srgbClr val="98CB55"/>
                </a:solidFill>
                <a:latin typeface="宋体" panose="02010600030101010101" pitchFamily="2" charset="-122"/>
              </a:rPr>
              <a:t>做到第三方独立客观，因此只能作为自身集团的营销宣传口径</a:t>
            </a:r>
            <a:r>
              <a:rPr lang="zh-CN" altLang="en-US" dirty="0" smtClean="0">
                <a:solidFill>
                  <a:srgbClr val="98CB55"/>
                </a:solidFill>
                <a:latin typeface="宋体" panose="02010600030101010101" pitchFamily="2" charset="-122"/>
              </a:rPr>
              <a:t>存在。</a:t>
            </a:r>
            <a:r>
              <a:rPr lang="zh-CN" altLang="en-US" dirty="0">
                <a:solidFill>
                  <a:srgbClr val="98CB55"/>
                </a:solidFill>
                <a:latin typeface="+mn-ea"/>
              </a:rPr>
              <a:t>医美</a:t>
            </a:r>
            <a:r>
              <a:rPr lang="en-US" altLang="zh-CN" dirty="0" smtClean="0">
                <a:solidFill>
                  <a:srgbClr val="98CB55"/>
                </a:solidFill>
                <a:latin typeface="+mn-ea"/>
              </a:rPr>
              <a:t>O2O</a:t>
            </a:r>
            <a:r>
              <a:rPr lang="zh-CN" altLang="en-US" dirty="0" smtClean="0">
                <a:solidFill>
                  <a:srgbClr val="98CB55"/>
                </a:solidFill>
                <a:latin typeface="+mn-ea"/>
              </a:rPr>
              <a:t>企业拥有强大的互联网产品研发实力，擅长互联网营销，坐拥海量线上用户，但企业</a:t>
            </a:r>
            <a:r>
              <a:rPr lang="zh-CN" altLang="en-US" dirty="0">
                <a:solidFill>
                  <a:srgbClr val="98CB55"/>
                </a:solidFill>
                <a:latin typeface="+mn-ea"/>
              </a:rPr>
              <a:t>无医疗背景，难以拓展线下店铺，依靠给线下企业导流、营销充当信息</a:t>
            </a:r>
            <a:r>
              <a:rPr lang="zh-CN" altLang="en-US" dirty="0" smtClean="0">
                <a:solidFill>
                  <a:srgbClr val="98CB55"/>
                </a:solidFill>
                <a:latin typeface="+mn-ea"/>
              </a:rPr>
              <a:t>中介维持生存，并因此倒</a:t>
            </a:r>
            <a:r>
              <a:rPr lang="zh-CN" altLang="en-US" dirty="0">
                <a:solidFill>
                  <a:srgbClr val="98CB55"/>
                </a:solidFill>
                <a:latin typeface="+mn-ea"/>
              </a:rPr>
              <a:t>逼传统医美机构</a:t>
            </a:r>
            <a:r>
              <a:rPr lang="zh-CN" altLang="en-US" dirty="0" smtClean="0">
                <a:solidFill>
                  <a:srgbClr val="98CB55"/>
                </a:solidFill>
                <a:latin typeface="+mn-ea"/>
              </a:rPr>
              <a:t>转型。</a:t>
            </a:r>
            <a:endParaRPr lang="zh-CN" altLang="en-US" dirty="0">
              <a:solidFill>
                <a:srgbClr val="98CB55"/>
              </a:solidFill>
              <a:latin typeface="+mn-ea"/>
            </a:endParaRPr>
          </a:p>
        </p:txBody>
      </p:sp>
      <p:pic>
        <p:nvPicPr>
          <p:cNvPr id="5" name="图片 4"/>
          <p:cNvPicPr>
            <a:picLocks noChangeAspect="1"/>
          </p:cNvPicPr>
          <p:nvPr/>
        </p:nvPicPr>
        <p:blipFill>
          <a:blip r:embed="rId2"/>
          <a:stretch>
            <a:fillRect/>
          </a:stretch>
        </p:blipFill>
        <p:spPr>
          <a:xfrm>
            <a:off x="453264" y="2689294"/>
            <a:ext cx="10141368" cy="3864494"/>
          </a:xfrm>
          <a:prstGeom prst="rect">
            <a:avLst/>
          </a:prstGeom>
        </p:spPr>
      </p:pic>
    </p:spTree>
    <p:extLst>
      <p:ext uri="{BB962C8B-B14F-4D97-AF65-F5344CB8AC3E}">
        <p14:creationId xmlns:p14="http://schemas.microsoft.com/office/powerpoint/2010/main" val="13344418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CCE8C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CCE8C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4662</TotalTime>
  <Words>3156</Words>
  <Application>Microsoft Office PowerPoint</Application>
  <PresentationFormat>宽屏</PresentationFormat>
  <Paragraphs>201</Paragraphs>
  <Slides>39</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39</vt:i4>
      </vt:variant>
    </vt:vector>
  </HeadingPairs>
  <TitlesOfParts>
    <vt:vector size="47" baseType="lpstr">
      <vt:lpstr>PingFang SC</vt:lpstr>
      <vt:lpstr>宋体</vt:lpstr>
      <vt:lpstr>Arial</vt:lpstr>
      <vt:lpstr>Arial</vt:lpstr>
      <vt:lpstr>Calibri</vt:lpstr>
      <vt:lpstr>Calibri Light</vt:lpstr>
      <vt:lpstr>Wingdings</vt:lpstr>
      <vt:lpstr>Office 主题</vt:lpstr>
      <vt:lpstr>医美O2O行业与新氧美容分析报告</vt:lpstr>
      <vt:lpstr>报告目录</vt:lpstr>
      <vt:lpstr>为什么要进行行业分析？</vt:lpstr>
      <vt:lpstr>医美O2O行业分析</vt:lpstr>
      <vt:lpstr>什么是医疗美容？</vt:lpstr>
      <vt:lpstr>历史与现状</vt:lpstr>
      <vt:lpstr>医疗美容正处于行业快速成长期</vt:lpstr>
      <vt:lpstr>医美O2O创业公司</vt:lpstr>
      <vt:lpstr>传统医美企业VS医美O2O企业</vt:lpstr>
      <vt:lpstr>PowerPoint 演示文稿</vt:lpstr>
      <vt:lpstr>医美O2O企业的APP应用市场表现</vt:lpstr>
      <vt:lpstr>PowerPoint 演示文稿</vt:lpstr>
      <vt:lpstr>新氧美容分析</vt:lpstr>
      <vt:lpstr>新氧美容</vt:lpstr>
      <vt:lpstr>新氧美容资本发展</vt:lpstr>
      <vt:lpstr>新氧发展历史-产品</vt:lpstr>
      <vt:lpstr>新氧美容医美项目列表</vt:lpstr>
      <vt:lpstr>新氧美容产品架构</vt:lpstr>
      <vt:lpstr>PowerPoint 演示文稿</vt:lpstr>
      <vt:lpstr>新氧美容APP信息架构</vt:lpstr>
      <vt:lpstr>新氧美容运营分析</vt:lpstr>
      <vt:lpstr>新氧美容运营分析</vt:lpstr>
      <vt:lpstr>新氧美容公众号分析</vt:lpstr>
      <vt:lpstr>新氧美容内容运营体系</vt:lpstr>
      <vt:lpstr>新氧美容云诊所</vt:lpstr>
      <vt:lpstr>新氧美容系统分析</vt:lpstr>
      <vt:lpstr>新氧美容商业模式</vt:lpstr>
      <vt:lpstr>新氧美容取得行业领先的关键因素</vt:lpstr>
      <vt:lpstr>新氧美容存在的问题与威胁</vt:lpstr>
      <vt:lpstr>医美O2O行业存在的问题</vt:lpstr>
      <vt:lpstr>医美O2O行业存在的问题</vt:lpstr>
      <vt:lpstr>行业趋势与机会</vt:lpstr>
      <vt:lpstr>行业资本市场趋势预测</vt:lpstr>
      <vt:lpstr>行业公司业务趋势预测</vt:lpstr>
      <vt:lpstr>行业产品趋势预测</vt:lpstr>
      <vt:lpstr>行业产品趋势预测</vt:lpstr>
      <vt:lpstr>行业运营趋势预测</vt:lpstr>
      <vt:lpstr>报告总结</vt:lpstr>
      <vt:lpstr>报告总结</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医美O2O行业与新氧美容分析报告</dc:title>
  <dc:creator>DU</dc:creator>
  <cp:lastModifiedBy>DU</cp:lastModifiedBy>
  <cp:revision>345</cp:revision>
  <dcterms:created xsi:type="dcterms:W3CDTF">2015-05-05T08:02:00Z</dcterms:created>
  <dcterms:modified xsi:type="dcterms:W3CDTF">2017-05-15T01:31:21Z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2052-10.1.0.6207</vt:lpwstr>
  </property>
</Properties>
</file>